
<file path=[Content_Types].xml><?xml version="1.0" encoding="utf-8"?>
<Types xmlns="http://schemas.openxmlformats.org/package/2006/content-types">
  <Default Extension="jpeg" ContentType="image/jpeg"/>
  <Default Extension="jpg" ContentType="image/jpeg"/>
  <Default Extension="m4a" ContentType="audio/mp4"/>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24"/>
  </p:notesMasterIdLst>
  <p:sldIdLst>
    <p:sldId id="256" r:id="rId2"/>
    <p:sldId id="258" r:id="rId3"/>
    <p:sldId id="259" r:id="rId4"/>
    <p:sldId id="260" r:id="rId5"/>
    <p:sldId id="257" r:id="rId6"/>
    <p:sldId id="274" r:id="rId7"/>
    <p:sldId id="278" r:id="rId8"/>
    <p:sldId id="271" r:id="rId9"/>
    <p:sldId id="261" r:id="rId10"/>
    <p:sldId id="262" r:id="rId11"/>
    <p:sldId id="275" r:id="rId12"/>
    <p:sldId id="276" r:id="rId13"/>
    <p:sldId id="279" r:id="rId14"/>
    <p:sldId id="263" r:id="rId15"/>
    <p:sldId id="265" r:id="rId16"/>
    <p:sldId id="266" r:id="rId17"/>
    <p:sldId id="280" r:id="rId18"/>
    <p:sldId id="277" r:id="rId19"/>
    <p:sldId id="267" r:id="rId20"/>
    <p:sldId id="268" r:id="rId21"/>
    <p:sldId id="270" r:id="rId22"/>
    <p:sldId id="272" r:id="rId23"/>
  </p:sldIdLst>
  <p:sldSz cx="12192000" cy="6858000"/>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4955" autoAdjust="0"/>
  </p:normalViewPr>
  <p:slideViewPr>
    <p:cSldViewPr snapToGrid="0">
      <p:cViewPr varScale="1">
        <p:scale>
          <a:sx n="59" d="100"/>
          <a:sy n="59" d="100"/>
        </p:scale>
        <p:origin x="1176" y="72"/>
      </p:cViewPr>
      <p:guideLst/>
    </p:cSldViewPr>
  </p:slideViewPr>
  <p:outlineViewPr>
    <p:cViewPr>
      <p:scale>
        <a:sx n="33" d="100"/>
        <a:sy n="33" d="100"/>
      </p:scale>
      <p:origin x="0" y="-8548"/>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60" d="100"/>
          <a:sy n="60" d="100"/>
        </p:scale>
        <p:origin x="2500"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1EFBE152-56F3-422A-A4F0-78B2B7ED49B2}" type="datetimeFigureOut">
              <a:rPr lang="en-GB" smtClean="0"/>
              <a:t>17/05/2023</a:t>
            </a:fld>
            <a:endParaRPr lang="en-GB"/>
          </a:p>
        </p:txBody>
      </p:sp>
      <p:sp>
        <p:nvSpPr>
          <p:cNvPr id="4" name="Slide Image Placeholder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277FA351-8E4B-4EC4-AFB8-F2C7BBACB502}" type="slidenum">
              <a:rPr lang="en-GB" smtClean="0"/>
              <a:t>‹#›</a:t>
            </a:fld>
            <a:endParaRPr lang="en-GB"/>
          </a:p>
        </p:txBody>
      </p:sp>
    </p:spTree>
    <p:extLst>
      <p:ext uri="{BB962C8B-B14F-4D97-AF65-F5344CB8AC3E}">
        <p14:creationId xmlns:p14="http://schemas.microsoft.com/office/powerpoint/2010/main" val="20212571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are Emily and Tessa</a:t>
            </a:r>
          </a:p>
          <a:p>
            <a:r>
              <a:rPr lang="en-GB" dirty="0"/>
              <a:t>We are a privately owned setting in Melrose, the Scottish Borders. We have a rural location, overlooked by the Eildon Hills and woodland. Our room caters for 3-5 year olds. Our open times are 7am-6pm with children in the building at all times throughout the day, we must use specific ‘paperwork time’ off the floor to complete tasks that contribute to developing our space. We have a staff team of 5, each taking on leadership roles and developing areas of our garden together. This presentation will cover our journey over the space of a year as we assess and adapt our space, setting up new and exciting experiences for our children. </a:t>
            </a:r>
          </a:p>
          <a:p>
            <a:endParaRPr lang="en-GB" dirty="0"/>
          </a:p>
          <a:p>
            <a:endParaRPr lang="en-GB" dirty="0"/>
          </a:p>
        </p:txBody>
      </p:sp>
      <p:sp>
        <p:nvSpPr>
          <p:cNvPr id="4" name="Slide Number Placeholder 3"/>
          <p:cNvSpPr>
            <a:spLocks noGrp="1"/>
          </p:cNvSpPr>
          <p:nvPr>
            <p:ph type="sldNum" sz="quarter" idx="5"/>
          </p:nvPr>
        </p:nvSpPr>
        <p:spPr/>
        <p:txBody>
          <a:bodyPr/>
          <a:lstStyle/>
          <a:p>
            <a:fld id="{277FA351-8E4B-4EC4-AFB8-F2C7BBACB502}" type="slidenum">
              <a:rPr lang="en-GB" smtClean="0"/>
              <a:t>1</a:t>
            </a:fld>
            <a:endParaRPr lang="en-GB"/>
          </a:p>
        </p:txBody>
      </p:sp>
    </p:spTree>
    <p:extLst>
      <p:ext uri="{BB962C8B-B14F-4D97-AF65-F5344CB8AC3E}">
        <p14:creationId xmlns:p14="http://schemas.microsoft.com/office/powerpoint/2010/main" val="30326858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We looked inwards - </a:t>
            </a:r>
            <a:r>
              <a:rPr lang="en-GB" baseline="0" dirty="0"/>
              <a:t>Each area was assessed as to what resources were in place, what we needed, we also sought advice from our EYT for some ideas as well.</a:t>
            </a:r>
            <a:endParaRPr lang="en-GB" dirty="0"/>
          </a:p>
          <a:p>
            <a:pPr marL="171450" indent="-171450">
              <a:buFont typeface="Arial" panose="020B0604020202020204" pitchFamily="34" charset="0"/>
              <a:buChar char="•"/>
            </a:pPr>
            <a:r>
              <a:rPr lang="en-GB" dirty="0"/>
              <a:t>Staff</a:t>
            </a:r>
            <a:r>
              <a:rPr lang="en-GB" baseline="0" dirty="0"/>
              <a:t> voice – working as a team and sharing ideas about each experience</a:t>
            </a:r>
          </a:p>
          <a:p>
            <a:pPr marL="171450" indent="-171450">
              <a:buFont typeface="Arial" panose="020B0604020202020204" pitchFamily="34" charset="0"/>
              <a:buChar char="•"/>
            </a:pPr>
            <a:r>
              <a:rPr lang="en-GB" baseline="0" dirty="0"/>
              <a:t>Children’s voice – floorbook pages (shown in later slide) group discussions, observations of areas in use </a:t>
            </a:r>
          </a:p>
          <a:p>
            <a:pPr marL="171450" indent="-171450">
              <a:buFont typeface="Arial" panose="020B0604020202020204" pitchFamily="34" charset="0"/>
              <a:buChar char="•"/>
            </a:pPr>
            <a:r>
              <a:rPr lang="en-GB" baseline="0" dirty="0"/>
              <a:t>On evaluation we decided to split the garden in to leadership role areas to evenly distribute responsibilities to each staff member to research and contribute their own ideas alongside the children’s voice. Next we will outline each leadership role, which experiences are included in each role and examples of these areas in use.</a:t>
            </a:r>
          </a:p>
        </p:txBody>
      </p:sp>
      <p:sp>
        <p:nvSpPr>
          <p:cNvPr id="4" name="Slide Number Placeholder 3"/>
          <p:cNvSpPr>
            <a:spLocks noGrp="1"/>
          </p:cNvSpPr>
          <p:nvPr>
            <p:ph type="sldNum" sz="quarter" idx="5"/>
          </p:nvPr>
        </p:nvSpPr>
        <p:spPr/>
        <p:txBody>
          <a:bodyPr/>
          <a:lstStyle/>
          <a:p>
            <a:fld id="{277FA351-8E4B-4EC4-AFB8-F2C7BBACB502}" type="slidenum">
              <a:rPr lang="en-GB" smtClean="0"/>
              <a:t>10</a:t>
            </a:fld>
            <a:endParaRPr lang="en-GB"/>
          </a:p>
        </p:txBody>
      </p:sp>
    </p:spTree>
    <p:extLst>
      <p:ext uri="{BB962C8B-B14F-4D97-AF65-F5344CB8AC3E}">
        <p14:creationId xmlns:p14="http://schemas.microsoft.com/office/powerpoint/2010/main" val="19951186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We provide waterproof suits for all children to promote being outdoors in all weathers. In warmer weathers we provide suncream and sun hats where needed. </a:t>
            </a:r>
          </a:p>
          <a:p>
            <a:pPr marL="171450" indent="-171450">
              <a:buFont typeface="Arial" panose="020B0604020202020204" pitchFamily="34" charset="0"/>
              <a:buChar char="•"/>
            </a:pPr>
            <a:r>
              <a:rPr lang="en-GB" dirty="0"/>
              <a:t>We</a:t>
            </a:r>
            <a:r>
              <a:rPr lang="en-GB" baseline="0" dirty="0"/>
              <a:t> have the core provisions accessible for all children everyday so they all have the opportunity to have these experiences</a:t>
            </a:r>
          </a:p>
          <a:p>
            <a:pPr marL="171450" indent="-171450">
              <a:buFont typeface="Arial" panose="020B0604020202020204" pitchFamily="34" charset="0"/>
              <a:buChar char="•"/>
            </a:pPr>
            <a:r>
              <a:rPr lang="en-GB" baseline="0" dirty="0"/>
              <a:t>The children are involved in choosing which wellbeing indicators are most relevant to celebrate their achievements, particularly during group discussions or while completing the floorbook together.</a:t>
            </a:r>
            <a:endParaRPr lang="en-GB" dirty="0"/>
          </a:p>
        </p:txBody>
      </p:sp>
      <p:sp>
        <p:nvSpPr>
          <p:cNvPr id="4" name="Slide Number Placeholder 3"/>
          <p:cNvSpPr>
            <a:spLocks noGrp="1"/>
          </p:cNvSpPr>
          <p:nvPr>
            <p:ph type="sldNum" sz="quarter" idx="5"/>
          </p:nvPr>
        </p:nvSpPr>
        <p:spPr/>
        <p:txBody>
          <a:bodyPr/>
          <a:lstStyle/>
          <a:p>
            <a:fld id="{277FA351-8E4B-4EC4-AFB8-F2C7BBACB502}" type="slidenum">
              <a:rPr lang="en-GB" smtClean="0"/>
              <a:t>11</a:t>
            </a:fld>
            <a:endParaRPr lang="en-GB"/>
          </a:p>
        </p:txBody>
      </p:sp>
    </p:spTree>
    <p:extLst>
      <p:ext uri="{BB962C8B-B14F-4D97-AF65-F5344CB8AC3E}">
        <p14:creationId xmlns:p14="http://schemas.microsoft.com/office/powerpoint/2010/main" val="8092272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77FA351-8E4B-4EC4-AFB8-F2C7BBACB502}" type="slidenum">
              <a:rPr lang="en-GB" smtClean="0"/>
              <a:t>12</a:t>
            </a:fld>
            <a:endParaRPr lang="en-GB"/>
          </a:p>
        </p:txBody>
      </p:sp>
    </p:spTree>
    <p:extLst>
      <p:ext uri="{BB962C8B-B14F-4D97-AF65-F5344CB8AC3E}">
        <p14:creationId xmlns:p14="http://schemas.microsoft.com/office/powerpoint/2010/main" val="39238572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We created a den box with contents list, boxes for smaller items such as torches and clips</a:t>
            </a:r>
          </a:p>
          <a:p>
            <a:pPr marL="171450" indent="-171450">
              <a:buFont typeface="Arial" panose="020B0604020202020204" pitchFamily="34" charset="0"/>
              <a:buChar char="•"/>
            </a:pPr>
            <a:r>
              <a:rPr lang="en-GB" dirty="0"/>
              <a:t>We enhanced the area by adding torches and a cauldron for more potential creative play. Further additions could be added depending on current planning etc</a:t>
            </a:r>
          </a:p>
          <a:p>
            <a:endParaRPr lang="en-GB" dirty="0"/>
          </a:p>
        </p:txBody>
      </p:sp>
      <p:sp>
        <p:nvSpPr>
          <p:cNvPr id="4" name="Slide Number Placeholder 3"/>
          <p:cNvSpPr>
            <a:spLocks noGrp="1"/>
          </p:cNvSpPr>
          <p:nvPr>
            <p:ph type="sldNum" sz="quarter" idx="5"/>
          </p:nvPr>
        </p:nvSpPr>
        <p:spPr/>
        <p:txBody>
          <a:bodyPr/>
          <a:lstStyle/>
          <a:p>
            <a:fld id="{277FA351-8E4B-4EC4-AFB8-F2C7BBACB502}" type="slidenum">
              <a:rPr lang="en-GB" smtClean="0"/>
              <a:t>13</a:t>
            </a:fld>
            <a:endParaRPr lang="en-GB"/>
          </a:p>
        </p:txBody>
      </p:sp>
    </p:spTree>
    <p:extLst>
      <p:ext uri="{BB962C8B-B14F-4D97-AF65-F5344CB8AC3E}">
        <p14:creationId xmlns:p14="http://schemas.microsoft.com/office/powerpoint/2010/main" val="41124874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When handling dangerous tools we are cautious about always having a staff member based at the workbench to supervise and model use of the tools</a:t>
            </a:r>
          </a:p>
        </p:txBody>
      </p:sp>
      <p:sp>
        <p:nvSpPr>
          <p:cNvPr id="4" name="Slide Number Placeholder 3"/>
          <p:cNvSpPr>
            <a:spLocks noGrp="1"/>
          </p:cNvSpPr>
          <p:nvPr>
            <p:ph type="sldNum" sz="quarter" idx="5"/>
          </p:nvPr>
        </p:nvSpPr>
        <p:spPr/>
        <p:txBody>
          <a:bodyPr/>
          <a:lstStyle/>
          <a:p>
            <a:fld id="{277FA351-8E4B-4EC4-AFB8-F2C7BBACB502}" type="slidenum">
              <a:rPr lang="en-GB" smtClean="0"/>
              <a:t>14</a:t>
            </a:fld>
            <a:endParaRPr lang="en-GB"/>
          </a:p>
        </p:txBody>
      </p:sp>
    </p:spTree>
    <p:extLst>
      <p:ext uri="{BB962C8B-B14F-4D97-AF65-F5344CB8AC3E}">
        <p14:creationId xmlns:p14="http://schemas.microsoft.com/office/powerpoint/2010/main" val="23466323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We have used large loose parts and climbing apparatus</a:t>
            </a:r>
            <a:r>
              <a:rPr lang="en-GB" baseline="0" dirty="0"/>
              <a:t> as part of obstacle courses, or sports day events to promote physical challenges, as well as our core provisions. </a:t>
            </a:r>
          </a:p>
          <a:p>
            <a:pPr marL="171450" indent="-171450">
              <a:buFont typeface="Arial" panose="020B0604020202020204" pitchFamily="34" charset="0"/>
              <a:buChar char="•"/>
            </a:pPr>
            <a:r>
              <a:rPr lang="en-GB" baseline="0" dirty="0"/>
              <a:t>We cover the health and wellbeing trackers growing seedlings and discussing parts of the plants, we have even sent sunflower plants home to continue their growth!</a:t>
            </a:r>
          </a:p>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277FA351-8E4B-4EC4-AFB8-F2C7BBACB502}" type="slidenum">
              <a:rPr lang="en-GB" smtClean="0"/>
              <a:t>15</a:t>
            </a:fld>
            <a:endParaRPr lang="en-GB"/>
          </a:p>
        </p:txBody>
      </p:sp>
    </p:spTree>
    <p:extLst>
      <p:ext uri="{BB962C8B-B14F-4D97-AF65-F5344CB8AC3E}">
        <p14:creationId xmlns:p14="http://schemas.microsoft.com/office/powerpoint/2010/main" val="35260474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The children showed a growing interest in finding bugs in the garden,</a:t>
            </a:r>
            <a:r>
              <a:rPr lang="en-GB" baseline="0" dirty="0"/>
              <a:t> so we responsively set up a ‘bug zone’ with supporting books to help with identification and some bug hunting kit!</a:t>
            </a:r>
          </a:p>
          <a:p>
            <a:pPr marL="171450" indent="-171450">
              <a:buFont typeface="Arial" panose="020B0604020202020204" pitchFamily="34" charset="0"/>
              <a:buChar char="•"/>
            </a:pPr>
            <a:r>
              <a:rPr lang="en-GB" baseline="0" dirty="0"/>
              <a:t>The sand pit and water tray make up part of our core outdoor provisions.</a:t>
            </a:r>
            <a:endParaRPr lang="en-GB" dirty="0"/>
          </a:p>
        </p:txBody>
      </p:sp>
      <p:sp>
        <p:nvSpPr>
          <p:cNvPr id="4" name="Slide Number Placeholder 3"/>
          <p:cNvSpPr>
            <a:spLocks noGrp="1"/>
          </p:cNvSpPr>
          <p:nvPr>
            <p:ph type="sldNum" sz="quarter" idx="5"/>
          </p:nvPr>
        </p:nvSpPr>
        <p:spPr/>
        <p:txBody>
          <a:bodyPr/>
          <a:lstStyle/>
          <a:p>
            <a:fld id="{277FA351-8E4B-4EC4-AFB8-F2C7BBACB502}" type="slidenum">
              <a:rPr lang="en-GB" smtClean="0"/>
              <a:t>16</a:t>
            </a:fld>
            <a:endParaRPr lang="en-GB"/>
          </a:p>
        </p:txBody>
      </p:sp>
    </p:spTree>
    <p:extLst>
      <p:ext uri="{BB962C8B-B14F-4D97-AF65-F5344CB8AC3E}">
        <p14:creationId xmlns:p14="http://schemas.microsoft.com/office/powerpoint/2010/main" val="30718077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GB" dirty="0"/>
              <a:t>The mud kitchen has had a big transformation, was the first area to be developed and is our most popular area for play in the garden</a:t>
            </a:r>
          </a:p>
          <a:p>
            <a:pPr marL="285750" indent="-285750">
              <a:buFont typeface="Arial" panose="020B0604020202020204" pitchFamily="34" charset="0"/>
              <a:buChar char="•"/>
            </a:pPr>
            <a:r>
              <a:rPr lang="en-GB" dirty="0"/>
              <a:t>Poor quality furnishings, lack of structure in resource storage, the need for ‘food’ to use in the mud kitchen</a:t>
            </a:r>
          </a:p>
          <a:p>
            <a:pPr marL="285750" indent="-285750">
              <a:buFont typeface="Arial" panose="020B0604020202020204" pitchFamily="34" charset="0"/>
              <a:buChar char="•"/>
            </a:pPr>
            <a:r>
              <a:rPr lang="en-GB" dirty="0"/>
              <a:t>Real food – led to rat problem, substituted with bark chips, sand, water and soil</a:t>
            </a:r>
          </a:p>
          <a:p>
            <a:pPr marL="285750" indent="-285750">
              <a:buFont typeface="Arial" panose="020B0604020202020204" pitchFamily="34" charset="0"/>
              <a:buChar char="•"/>
            </a:pPr>
            <a:r>
              <a:rPr lang="en-GB" dirty="0"/>
              <a:t>New quality furnishings sourced, set up to make area feel useable and spacious enough</a:t>
            </a:r>
          </a:p>
          <a:p>
            <a:pPr marL="285750" indent="-285750">
              <a:buFont typeface="Arial" panose="020B0604020202020204" pitchFamily="34" charset="0"/>
              <a:buChar char="•"/>
            </a:pPr>
            <a:r>
              <a:rPr lang="en-GB" dirty="0"/>
              <a:t>Organisation of pans, utensils etc in to storage boxes to allow for rotation of resources</a:t>
            </a:r>
          </a:p>
          <a:p>
            <a:pPr marL="285750" indent="-285750">
              <a:buFont typeface="Arial" panose="020B0604020202020204" pitchFamily="34" charset="0"/>
              <a:buChar char="•"/>
            </a:pPr>
            <a:r>
              <a:rPr lang="en-GB" dirty="0"/>
              <a:t>Cleaning system for mud kitchen toys to be added, for children to take responsibility</a:t>
            </a:r>
          </a:p>
          <a:p>
            <a:endParaRPr lang="en-GB" dirty="0"/>
          </a:p>
        </p:txBody>
      </p:sp>
      <p:sp>
        <p:nvSpPr>
          <p:cNvPr id="4" name="Slide Number Placeholder 3"/>
          <p:cNvSpPr>
            <a:spLocks noGrp="1"/>
          </p:cNvSpPr>
          <p:nvPr>
            <p:ph type="sldNum" sz="quarter" idx="5"/>
          </p:nvPr>
        </p:nvSpPr>
        <p:spPr/>
        <p:txBody>
          <a:bodyPr/>
          <a:lstStyle/>
          <a:p>
            <a:fld id="{277FA351-8E4B-4EC4-AFB8-F2C7BBACB502}" type="slidenum">
              <a:rPr lang="en-GB" smtClean="0"/>
              <a:t>17</a:t>
            </a:fld>
            <a:endParaRPr lang="en-GB"/>
          </a:p>
        </p:txBody>
      </p:sp>
    </p:spTree>
    <p:extLst>
      <p:ext uri="{BB962C8B-B14F-4D97-AF65-F5344CB8AC3E}">
        <p14:creationId xmlns:p14="http://schemas.microsoft.com/office/powerpoint/2010/main" val="15953785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Our parents are made up of mainly keyworkers from the hospital etc and have struggled in the past to run stay and plays due to poor turn out. This is something that we may try to re-introduce in time. We make up for this by being as vocal as we can through social media and news that parents can read in their own time.</a:t>
            </a:r>
          </a:p>
        </p:txBody>
      </p:sp>
      <p:sp>
        <p:nvSpPr>
          <p:cNvPr id="4" name="Slide Number Placeholder 3"/>
          <p:cNvSpPr>
            <a:spLocks noGrp="1"/>
          </p:cNvSpPr>
          <p:nvPr>
            <p:ph type="sldNum" sz="quarter" idx="5"/>
          </p:nvPr>
        </p:nvSpPr>
        <p:spPr/>
        <p:txBody>
          <a:bodyPr/>
          <a:lstStyle/>
          <a:p>
            <a:fld id="{277FA351-8E4B-4EC4-AFB8-F2C7BBACB502}" type="slidenum">
              <a:rPr lang="en-GB" smtClean="0"/>
              <a:t>18</a:t>
            </a:fld>
            <a:endParaRPr lang="en-GB"/>
          </a:p>
        </p:txBody>
      </p:sp>
    </p:spTree>
    <p:extLst>
      <p:ext uri="{BB962C8B-B14F-4D97-AF65-F5344CB8AC3E}">
        <p14:creationId xmlns:p14="http://schemas.microsoft.com/office/powerpoint/2010/main" val="34102898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dirty="0"/>
              <a:t>We use a chart to indicate which experiences are open each day, alongside our ‘core provisions’ such as mud kitchen, sand pit, mark making. These ‘core provisions’ can be enhanced to compliment the intentional promotions, next steps etc.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dirty="0"/>
              <a:t>Our next steps in terms of children’s responsibilities in the garden is to allocate our ELC 4s areas in the garden to be responsible for. This would include helping to set up areas during risk assessment, using printed inventories with symbols or numbers to check everything is put away correctly, and showing younger children how we use the resources.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dirty="0"/>
              <a:t>We have studied the safeguarding theme from HGIOELCC through training exercises to understand more about garden safety, keeping our areas safe and secure with robust fences and gates </a:t>
            </a:r>
          </a:p>
          <a:p>
            <a:endParaRPr lang="en-GB" dirty="0"/>
          </a:p>
        </p:txBody>
      </p:sp>
      <p:sp>
        <p:nvSpPr>
          <p:cNvPr id="4" name="Slide Number Placeholder 3"/>
          <p:cNvSpPr>
            <a:spLocks noGrp="1"/>
          </p:cNvSpPr>
          <p:nvPr>
            <p:ph type="sldNum" sz="quarter" idx="5"/>
          </p:nvPr>
        </p:nvSpPr>
        <p:spPr/>
        <p:txBody>
          <a:bodyPr/>
          <a:lstStyle/>
          <a:p>
            <a:fld id="{277FA351-8E4B-4EC4-AFB8-F2C7BBACB502}" type="slidenum">
              <a:rPr lang="en-GB" smtClean="0"/>
              <a:t>19</a:t>
            </a:fld>
            <a:endParaRPr lang="en-GB"/>
          </a:p>
        </p:txBody>
      </p:sp>
    </p:spTree>
    <p:extLst>
      <p:ext uri="{BB962C8B-B14F-4D97-AF65-F5344CB8AC3E}">
        <p14:creationId xmlns:p14="http://schemas.microsoft.com/office/powerpoint/2010/main" val="24282736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 sent out a poster of information to parents about the benefits of outdoor play, keeping them informed of our progress.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 feel that these benefits are a great inspiration when thinking about how to design our outdoor spaces</a:t>
            </a:r>
          </a:p>
          <a:p>
            <a:endParaRPr lang="en-GB" dirty="0"/>
          </a:p>
        </p:txBody>
      </p:sp>
      <p:sp>
        <p:nvSpPr>
          <p:cNvPr id="4" name="Slide Number Placeholder 3"/>
          <p:cNvSpPr>
            <a:spLocks noGrp="1"/>
          </p:cNvSpPr>
          <p:nvPr>
            <p:ph type="sldNum" sz="quarter" idx="5"/>
          </p:nvPr>
        </p:nvSpPr>
        <p:spPr/>
        <p:txBody>
          <a:bodyPr/>
          <a:lstStyle/>
          <a:p>
            <a:fld id="{277FA351-8E4B-4EC4-AFB8-F2C7BBACB502}" type="slidenum">
              <a:rPr lang="en-GB" smtClean="0"/>
              <a:t>2</a:t>
            </a:fld>
            <a:endParaRPr lang="en-GB"/>
          </a:p>
        </p:txBody>
      </p:sp>
    </p:spTree>
    <p:extLst>
      <p:ext uri="{BB962C8B-B14F-4D97-AF65-F5344CB8AC3E}">
        <p14:creationId xmlns:p14="http://schemas.microsoft.com/office/powerpoint/2010/main" val="11089418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GB" dirty="0"/>
              <a:t>Appropriate storage during winter months that is robust so that resources will last over winter</a:t>
            </a:r>
          </a:p>
          <a:p>
            <a:pPr marL="228600" indent="-228600">
              <a:buAutoNum type="arabicPeriod"/>
            </a:pPr>
            <a:r>
              <a:rPr lang="en-GB" dirty="0"/>
              <a:t>High quality fully treated outdoor furniture that will withstand the weather to avoid having to keep replacing items/overall spend more by constantly replacing furnishings</a:t>
            </a:r>
          </a:p>
          <a:p>
            <a:pPr marL="228600" indent="-228600">
              <a:buAutoNum type="arabicPeriod"/>
            </a:pPr>
            <a:r>
              <a:rPr lang="en-GB" dirty="0"/>
              <a:t>Using the new developmental overview and trackers it would be interesting to see over the space of a year how the outdoor play area and resources can broaden children’s learning. This could be done through individual child studies or through a full cohort study. </a:t>
            </a:r>
          </a:p>
          <a:p>
            <a:pPr marL="228600" indent="-228600">
              <a:buAutoNum type="arabicPeriod"/>
            </a:pPr>
            <a:endParaRPr lang="en-GB" dirty="0"/>
          </a:p>
        </p:txBody>
      </p:sp>
      <p:sp>
        <p:nvSpPr>
          <p:cNvPr id="4" name="Slide Number Placeholder 3"/>
          <p:cNvSpPr>
            <a:spLocks noGrp="1"/>
          </p:cNvSpPr>
          <p:nvPr>
            <p:ph type="sldNum" sz="quarter" idx="5"/>
          </p:nvPr>
        </p:nvSpPr>
        <p:spPr/>
        <p:txBody>
          <a:bodyPr/>
          <a:lstStyle/>
          <a:p>
            <a:fld id="{277FA351-8E4B-4EC4-AFB8-F2C7BBACB502}" type="slidenum">
              <a:rPr lang="en-GB" smtClean="0"/>
              <a:t>20</a:t>
            </a:fld>
            <a:endParaRPr lang="en-GB"/>
          </a:p>
        </p:txBody>
      </p:sp>
    </p:spTree>
    <p:extLst>
      <p:ext uri="{BB962C8B-B14F-4D97-AF65-F5344CB8AC3E}">
        <p14:creationId xmlns:p14="http://schemas.microsoft.com/office/powerpoint/2010/main" val="40294700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77FA351-8E4B-4EC4-AFB8-F2C7BBACB502}" type="slidenum">
              <a:rPr lang="en-GB" smtClean="0"/>
              <a:t>21</a:t>
            </a:fld>
            <a:endParaRPr lang="en-GB"/>
          </a:p>
        </p:txBody>
      </p:sp>
    </p:spTree>
    <p:extLst>
      <p:ext uri="{BB962C8B-B14F-4D97-AF65-F5344CB8AC3E}">
        <p14:creationId xmlns:p14="http://schemas.microsoft.com/office/powerpoint/2010/main" val="33872022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77FA351-8E4B-4EC4-AFB8-F2C7BBACB502}" type="slidenum">
              <a:rPr lang="en-GB" smtClean="0"/>
              <a:t>22</a:t>
            </a:fld>
            <a:endParaRPr lang="en-GB"/>
          </a:p>
        </p:txBody>
      </p:sp>
    </p:spTree>
    <p:extLst>
      <p:ext uri="{BB962C8B-B14F-4D97-AF65-F5344CB8AC3E}">
        <p14:creationId xmlns:p14="http://schemas.microsoft.com/office/powerpoint/2010/main" val="11005893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GB" dirty="0"/>
              <a:t>Regular exercise and physical challenges develop gross motor skills and core strength</a:t>
            </a:r>
          </a:p>
          <a:p>
            <a:pPr marL="228600" indent="-228600">
              <a:buAutoNum type="arabicPeriod"/>
            </a:pPr>
            <a:r>
              <a:rPr lang="en-GB" dirty="0"/>
              <a:t>Messy play and large scale loose parts/construction and climbing can take place outdoors, this encourages learning in different ways.</a:t>
            </a:r>
          </a:p>
          <a:p>
            <a:pPr marL="228600" indent="-228600">
              <a:buAutoNum type="arabicPeriod"/>
            </a:pPr>
            <a:r>
              <a:rPr lang="en-GB" dirty="0"/>
              <a:t>Children need to push the boundaries of risky play to learn their capabilities and practice perseverance in challenging situations</a:t>
            </a:r>
          </a:p>
          <a:p>
            <a:pPr marL="228600" indent="-228600">
              <a:buAutoNum type="arabicPeriod"/>
            </a:pPr>
            <a:endParaRPr lang="en-GB" dirty="0"/>
          </a:p>
        </p:txBody>
      </p:sp>
      <p:sp>
        <p:nvSpPr>
          <p:cNvPr id="4" name="Slide Number Placeholder 3"/>
          <p:cNvSpPr>
            <a:spLocks noGrp="1"/>
          </p:cNvSpPr>
          <p:nvPr>
            <p:ph type="sldNum" sz="quarter" idx="5"/>
          </p:nvPr>
        </p:nvSpPr>
        <p:spPr/>
        <p:txBody>
          <a:bodyPr/>
          <a:lstStyle/>
          <a:p>
            <a:fld id="{277FA351-8E4B-4EC4-AFB8-F2C7BBACB502}" type="slidenum">
              <a:rPr lang="en-GB" smtClean="0"/>
              <a:t>3</a:t>
            </a:fld>
            <a:endParaRPr lang="en-GB"/>
          </a:p>
        </p:txBody>
      </p:sp>
    </p:spTree>
    <p:extLst>
      <p:ext uri="{BB962C8B-B14F-4D97-AF65-F5344CB8AC3E}">
        <p14:creationId xmlns:p14="http://schemas.microsoft.com/office/powerpoint/2010/main" val="9196189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GB" dirty="0"/>
              <a:t>Outdoor play is an opportunity to promote social skills and interactions, building stronger bonds, relationships and empathy.</a:t>
            </a:r>
          </a:p>
          <a:p>
            <a:pPr marL="228600" indent="-228600">
              <a:buAutoNum type="arabicPeriod"/>
            </a:pPr>
            <a:r>
              <a:rPr lang="en-GB" dirty="0"/>
              <a:t>Connecting with nature and holistic play has a calming impact on senses</a:t>
            </a:r>
          </a:p>
          <a:p>
            <a:pPr marL="228600" indent="-228600">
              <a:buAutoNum type="arabicPeriod"/>
            </a:pPr>
            <a:r>
              <a:rPr lang="en-GB" dirty="0"/>
              <a:t>We still practice good hygiene, even outdoors! We set up our handwashing stations outdoors. Fresh air can prevent the circulation of germs in enclosed spaces. We learn about safety in different conditions such as suncream, warm outdoor clothing</a:t>
            </a:r>
          </a:p>
          <a:p>
            <a:pPr marL="228600" indent="-228600">
              <a:buAutoNum type="arabicPeriod"/>
            </a:pPr>
            <a:r>
              <a:rPr lang="en-GB" dirty="0"/>
              <a:t> It is proven that outdoor play improves Children’s Emotional Wellbeing, Increased Attention, Positive Thinking, Resilience, Mood Upliftment</a:t>
            </a:r>
          </a:p>
          <a:p>
            <a:pPr marL="228600" indent="-228600">
              <a:buAutoNum type="arabicPeriod"/>
            </a:pPr>
            <a:endParaRPr lang="en-GB" dirty="0"/>
          </a:p>
          <a:p>
            <a:pPr marL="228600" indent="-228600">
              <a:buAutoNum type="arabicPeriod"/>
            </a:pPr>
            <a:endParaRPr lang="en-GB" dirty="0"/>
          </a:p>
        </p:txBody>
      </p:sp>
      <p:sp>
        <p:nvSpPr>
          <p:cNvPr id="4" name="Slide Number Placeholder 3"/>
          <p:cNvSpPr>
            <a:spLocks noGrp="1"/>
          </p:cNvSpPr>
          <p:nvPr>
            <p:ph type="sldNum" sz="quarter" idx="5"/>
          </p:nvPr>
        </p:nvSpPr>
        <p:spPr/>
        <p:txBody>
          <a:bodyPr/>
          <a:lstStyle/>
          <a:p>
            <a:fld id="{277FA351-8E4B-4EC4-AFB8-F2C7BBACB502}" type="slidenum">
              <a:rPr lang="en-GB" smtClean="0"/>
              <a:t>4</a:t>
            </a:fld>
            <a:endParaRPr lang="en-GB"/>
          </a:p>
        </p:txBody>
      </p:sp>
    </p:spTree>
    <p:extLst>
      <p:ext uri="{BB962C8B-B14F-4D97-AF65-F5344CB8AC3E}">
        <p14:creationId xmlns:p14="http://schemas.microsoft.com/office/powerpoint/2010/main" val="14397509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GB" dirty="0"/>
              <a:t>We have allocated new staff their leadership roles, creating folders with an explanation of each leadership role, the expectations, and providing structure with dividers to show who has completed which sections of work and so everyone can refer to each others research and relevant documents. We also discussed the leadership roles in a staff meeting and will give ongoing support.</a:t>
            </a:r>
          </a:p>
          <a:p>
            <a:pPr marL="228600" indent="-228600">
              <a:buAutoNum type="arabicPeriod"/>
            </a:pPr>
            <a:r>
              <a:rPr lang="en-GB" dirty="0"/>
              <a:t>Next step – we will be modelling to new staff and children the different areas in use – we will aim to have 2 ‘boxes’ or areas open at a time to ensure staff can model the use of resources and have quality interactions in these areas</a:t>
            </a:r>
          </a:p>
          <a:p>
            <a:pPr marL="228600" indent="-228600">
              <a:buAutoNum type="arabicPeriod"/>
            </a:pPr>
            <a:r>
              <a:rPr lang="en-GB" dirty="0"/>
              <a:t>5 minute set up – Anna Ephgrave suggests in her book that the garden ‘Planning in the Moment with Two and Three Year Olds’ that the garden will be used more productively and often if the garden is simple to set up with less large items to manoeuvre .</a:t>
            </a:r>
          </a:p>
          <a:p>
            <a:pPr marL="228600" indent="-228600">
              <a:buAutoNum type="arabicPeriod"/>
            </a:pPr>
            <a:r>
              <a:rPr lang="en-GB" dirty="0"/>
              <a:t>When considering development of our spaces we referred to the How Good Is Our Early Learning Centre theme 1.3.</a:t>
            </a:r>
          </a:p>
          <a:p>
            <a:pPr marL="228600" indent="-228600">
              <a:buAutoNum type="arabicPeriod"/>
            </a:pPr>
            <a:endParaRPr lang="en-GB" dirty="0"/>
          </a:p>
          <a:p>
            <a:endParaRPr lang="en-GB" dirty="0"/>
          </a:p>
        </p:txBody>
      </p:sp>
      <p:sp>
        <p:nvSpPr>
          <p:cNvPr id="4" name="Slide Number Placeholder 3"/>
          <p:cNvSpPr>
            <a:spLocks noGrp="1"/>
          </p:cNvSpPr>
          <p:nvPr>
            <p:ph type="sldNum" sz="quarter" idx="5"/>
          </p:nvPr>
        </p:nvSpPr>
        <p:spPr/>
        <p:txBody>
          <a:bodyPr/>
          <a:lstStyle/>
          <a:p>
            <a:fld id="{277FA351-8E4B-4EC4-AFB8-F2C7BBACB502}" type="slidenum">
              <a:rPr lang="en-GB" smtClean="0"/>
              <a:t>5</a:t>
            </a:fld>
            <a:endParaRPr lang="en-GB"/>
          </a:p>
        </p:txBody>
      </p:sp>
    </p:spTree>
    <p:extLst>
      <p:ext uri="{BB962C8B-B14F-4D97-AF65-F5344CB8AC3E}">
        <p14:creationId xmlns:p14="http://schemas.microsoft.com/office/powerpoint/2010/main" val="20314737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GB" dirty="0"/>
              <a:t>Anna Ephgrave suggests in her book that the garden ‘Planning in the Moment with Two and Three Year Olds’ that the garden will be used more productively and often if the garden is simple to set up with less large items to manoeuvre .</a:t>
            </a:r>
          </a:p>
          <a:p>
            <a:pPr marL="228600" indent="-228600">
              <a:buAutoNum type="arabicPeriod"/>
            </a:pPr>
            <a:r>
              <a:rPr lang="en-GB" dirty="0"/>
              <a:t>To Keep the garden safe we also complete risk assessments before heading outdoors, staff have a checklist to work through. Our future plan is to develop a children’s checklist for a child or small group to develop an understanding of risk assessment and responsibility – this tie’s in with our ‘Responsible Robbie’ and ‘Safe Stella’ Health and Wellbeing Indicators.</a:t>
            </a:r>
          </a:p>
          <a:p>
            <a:pPr marL="228600" indent="-228600">
              <a:buAutoNum type="arabicPeriod"/>
            </a:pPr>
            <a:endParaRPr lang="en-GB" dirty="0"/>
          </a:p>
        </p:txBody>
      </p:sp>
      <p:sp>
        <p:nvSpPr>
          <p:cNvPr id="4" name="Slide Number Placeholder 3"/>
          <p:cNvSpPr>
            <a:spLocks noGrp="1"/>
          </p:cNvSpPr>
          <p:nvPr>
            <p:ph type="sldNum" sz="quarter" idx="5"/>
          </p:nvPr>
        </p:nvSpPr>
        <p:spPr/>
        <p:txBody>
          <a:bodyPr/>
          <a:lstStyle/>
          <a:p>
            <a:fld id="{277FA351-8E4B-4EC4-AFB8-F2C7BBACB502}" type="slidenum">
              <a:rPr lang="en-GB" smtClean="0"/>
              <a:t>6</a:t>
            </a:fld>
            <a:endParaRPr lang="en-GB"/>
          </a:p>
        </p:txBody>
      </p:sp>
    </p:spTree>
    <p:extLst>
      <p:ext uri="{BB962C8B-B14F-4D97-AF65-F5344CB8AC3E}">
        <p14:creationId xmlns:p14="http://schemas.microsoft.com/office/powerpoint/2010/main" val="5066397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 also use our </a:t>
            </a:r>
            <a:r>
              <a:rPr lang="en-GB" dirty="0" err="1"/>
              <a:t>floorbook</a:t>
            </a:r>
            <a:r>
              <a:rPr lang="en-GB" dirty="0"/>
              <a:t> to record children’s voice with regard to our outdoor areas and what they would like to see on offer/what they like and dislike.</a:t>
            </a:r>
          </a:p>
          <a:p>
            <a:endParaRPr lang="en-GB" dirty="0"/>
          </a:p>
        </p:txBody>
      </p:sp>
      <p:sp>
        <p:nvSpPr>
          <p:cNvPr id="4" name="Slide Number Placeholder 3"/>
          <p:cNvSpPr>
            <a:spLocks noGrp="1"/>
          </p:cNvSpPr>
          <p:nvPr>
            <p:ph type="sldNum" sz="quarter" idx="5"/>
          </p:nvPr>
        </p:nvSpPr>
        <p:spPr/>
        <p:txBody>
          <a:bodyPr/>
          <a:lstStyle/>
          <a:p>
            <a:fld id="{277FA351-8E4B-4EC4-AFB8-F2C7BBACB502}" type="slidenum">
              <a:rPr lang="en-GB" smtClean="0"/>
              <a:t>7</a:t>
            </a:fld>
            <a:endParaRPr lang="en-GB"/>
          </a:p>
        </p:txBody>
      </p:sp>
    </p:spTree>
    <p:extLst>
      <p:ext uri="{BB962C8B-B14F-4D97-AF65-F5344CB8AC3E}">
        <p14:creationId xmlns:p14="http://schemas.microsoft.com/office/powerpoint/2010/main" val="20151782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dirty="0"/>
              <a:t>As a staff team we try to keep on top of any available training to inform our practice. We benefitted hugely from the training courses supplied by the early years team such as Emerging Literacy and Quality Interactions over the COVID lockdown.</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dirty="0"/>
              <a:t>A member of our staff attended this training on 8th March. This training helps us identify safe cycling areas, identifying key moments in riding a bike, fun cycling activities that can be done, appropriately risk assessments and correct cycling equipment</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dirty="0"/>
              <a:t>Tessa and Emily were able to attend the in-service day training with the  local authority settings staff in Earlston, which helped us understand the use of the developmental overviews and tracking sheets that we use and how our use compares to other settings. These documents are important in how we plan experiences and resources.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dirty="0"/>
              <a:t>In our practice we constantly refer to and use documents such as Realising the Ambition and HGIOELCC to influence our everyday experiences, how we plan, evaluate and connect our next steps.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dirty="0"/>
              <a:t>Our Wellbeing Indicators are tied in with experiences and our routines throughout the day, We use these through stickers for recognising achievements, and parental contributions also familiar the children with this terminology at home.</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dirty="0"/>
              <a:t>We have also observed the document ‘A Quality Framework for daycare of children, childminding and school-aged childcare’,</a:t>
            </a:r>
            <a:r>
              <a:rPr lang="en-GB" baseline="0" dirty="0"/>
              <a:t> considering the quality indicators in our development of the outdoor area.</a:t>
            </a:r>
            <a:endParaRPr lang="en-GB"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GB"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GB" dirty="0"/>
          </a:p>
          <a:p>
            <a:endParaRPr lang="en-GB" dirty="0"/>
          </a:p>
        </p:txBody>
      </p:sp>
      <p:sp>
        <p:nvSpPr>
          <p:cNvPr id="4" name="Slide Number Placeholder 3"/>
          <p:cNvSpPr>
            <a:spLocks noGrp="1"/>
          </p:cNvSpPr>
          <p:nvPr>
            <p:ph type="sldNum" sz="quarter" idx="5"/>
          </p:nvPr>
        </p:nvSpPr>
        <p:spPr/>
        <p:txBody>
          <a:bodyPr/>
          <a:lstStyle/>
          <a:p>
            <a:fld id="{277FA351-8E4B-4EC4-AFB8-F2C7BBACB502}" type="slidenum">
              <a:rPr lang="en-GB" smtClean="0"/>
              <a:t>8</a:t>
            </a:fld>
            <a:endParaRPr lang="en-GB"/>
          </a:p>
        </p:txBody>
      </p:sp>
    </p:spTree>
    <p:extLst>
      <p:ext uri="{BB962C8B-B14F-4D97-AF65-F5344CB8AC3E}">
        <p14:creationId xmlns:p14="http://schemas.microsoft.com/office/powerpoint/2010/main" val="10575083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dirty="0"/>
              <a:t>We have assessed our garden in line with the developmental overviews and filled in with colours according to our resources to support the learning strands, this shows what resources we have, need to enhance or add. We used a colour coded</a:t>
            </a:r>
            <a:r>
              <a:rPr lang="en-GB" baseline="0" dirty="0"/>
              <a:t> system – green for resources already in place, yellow for resources that need enhanced and red for resources that need to be sourced.</a:t>
            </a:r>
            <a:endParaRPr lang="en-GB"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dirty="0"/>
              <a:t>We are using Leadership roles and children’s next steps to ensure children have a full breadth of experiences, promoting key areas such as Numeracy , Literacy and Health and Wellbeing</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dirty="0"/>
              <a:t>We can link tracking children’s progress and knowing our children as learners through HGIOELCC theme 3.2</a:t>
            </a:r>
          </a:p>
          <a:p>
            <a:endParaRPr lang="en-GB" dirty="0"/>
          </a:p>
        </p:txBody>
      </p:sp>
      <p:sp>
        <p:nvSpPr>
          <p:cNvPr id="4" name="Slide Number Placeholder 3"/>
          <p:cNvSpPr>
            <a:spLocks noGrp="1"/>
          </p:cNvSpPr>
          <p:nvPr>
            <p:ph type="sldNum" sz="quarter" idx="5"/>
          </p:nvPr>
        </p:nvSpPr>
        <p:spPr/>
        <p:txBody>
          <a:bodyPr/>
          <a:lstStyle/>
          <a:p>
            <a:fld id="{277FA351-8E4B-4EC4-AFB8-F2C7BBACB502}" type="slidenum">
              <a:rPr lang="en-GB" smtClean="0"/>
              <a:t>9</a:t>
            </a:fld>
            <a:endParaRPr lang="en-GB"/>
          </a:p>
        </p:txBody>
      </p:sp>
    </p:spTree>
    <p:extLst>
      <p:ext uri="{BB962C8B-B14F-4D97-AF65-F5344CB8AC3E}">
        <p14:creationId xmlns:p14="http://schemas.microsoft.com/office/powerpoint/2010/main" val="34201174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04C35EE-D514-47B5-BA86-405FDC6D7306}" type="datetimeFigureOut">
              <a:rPr lang="en-GB" smtClean="0"/>
              <a:t>17/05/2023</a:t>
            </a:fld>
            <a:endParaRPr lang="en-GB"/>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FC731691-C350-48B9-A4BF-402634604691}" type="slidenum">
              <a:rPr lang="en-GB" smtClean="0"/>
              <a:t>‹#›</a:t>
            </a:fld>
            <a:endParaRPr lang="en-GB"/>
          </a:p>
        </p:txBody>
      </p:sp>
    </p:spTree>
    <p:extLst>
      <p:ext uri="{BB962C8B-B14F-4D97-AF65-F5344CB8AC3E}">
        <p14:creationId xmlns:p14="http://schemas.microsoft.com/office/powerpoint/2010/main" val="41786130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04C35EE-D514-47B5-BA86-405FDC6D7306}" type="datetimeFigureOut">
              <a:rPr lang="en-GB" smtClean="0"/>
              <a:t>17/05/2023</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C731691-C350-48B9-A4BF-402634604691}" type="slidenum">
              <a:rPr lang="en-GB" smtClean="0"/>
              <a:t>‹#›</a:t>
            </a:fld>
            <a:endParaRPr lang="en-GB"/>
          </a:p>
        </p:txBody>
      </p:sp>
    </p:spTree>
    <p:extLst>
      <p:ext uri="{BB962C8B-B14F-4D97-AF65-F5344CB8AC3E}">
        <p14:creationId xmlns:p14="http://schemas.microsoft.com/office/powerpoint/2010/main" val="21594095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04C35EE-D514-47B5-BA86-405FDC6D7306}" type="datetimeFigureOut">
              <a:rPr lang="en-GB" smtClean="0"/>
              <a:t>17/05/2023</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C731691-C350-48B9-A4BF-402634604691}"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173333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104C35EE-D514-47B5-BA86-405FDC6D7306}" type="datetimeFigureOut">
              <a:rPr lang="en-GB" smtClean="0"/>
              <a:t>17/05/2023</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C731691-C350-48B9-A4BF-402634604691}" type="slidenum">
              <a:rPr lang="en-GB" smtClean="0"/>
              <a:t>‹#›</a:t>
            </a:fld>
            <a:endParaRPr lang="en-GB"/>
          </a:p>
        </p:txBody>
      </p:sp>
    </p:spTree>
    <p:extLst>
      <p:ext uri="{BB962C8B-B14F-4D97-AF65-F5344CB8AC3E}">
        <p14:creationId xmlns:p14="http://schemas.microsoft.com/office/powerpoint/2010/main" val="3903269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104C35EE-D514-47B5-BA86-405FDC6D7306}" type="datetimeFigureOut">
              <a:rPr lang="en-GB" smtClean="0"/>
              <a:t>17/05/2023</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C731691-C350-48B9-A4BF-402634604691}"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216083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104C35EE-D514-47B5-BA86-405FDC6D7306}" type="datetimeFigureOut">
              <a:rPr lang="en-GB" smtClean="0"/>
              <a:t>17/05/2023</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C731691-C350-48B9-A4BF-402634604691}" type="slidenum">
              <a:rPr lang="en-GB" smtClean="0"/>
              <a:t>‹#›</a:t>
            </a:fld>
            <a:endParaRPr lang="en-GB"/>
          </a:p>
        </p:txBody>
      </p:sp>
    </p:spTree>
    <p:extLst>
      <p:ext uri="{BB962C8B-B14F-4D97-AF65-F5344CB8AC3E}">
        <p14:creationId xmlns:p14="http://schemas.microsoft.com/office/powerpoint/2010/main" val="36928845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04C35EE-D514-47B5-BA86-405FDC6D7306}" type="datetimeFigureOut">
              <a:rPr lang="en-GB" smtClean="0"/>
              <a:t>17/05/2023</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C731691-C350-48B9-A4BF-402634604691}" type="slidenum">
              <a:rPr lang="en-GB" smtClean="0"/>
              <a:t>‹#›</a:t>
            </a:fld>
            <a:endParaRPr lang="en-GB"/>
          </a:p>
        </p:txBody>
      </p:sp>
    </p:spTree>
    <p:extLst>
      <p:ext uri="{BB962C8B-B14F-4D97-AF65-F5344CB8AC3E}">
        <p14:creationId xmlns:p14="http://schemas.microsoft.com/office/powerpoint/2010/main" val="14831006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04C35EE-D514-47B5-BA86-405FDC6D7306}" type="datetimeFigureOut">
              <a:rPr lang="en-GB" smtClean="0"/>
              <a:t>17/05/2023</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C731691-C350-48B9-A4BF-402634604691}" type="slidenum">
              <a:rPr lang="en-GB" smtClean="0"/>
              <a:t>‹#›</a:t>
            </a:fld>
            <a:endParaRPr lang="en-GB"/>
          </a:p>
        </p:txBody>
      </p:sp>
    </p:spTree>
    <p:extLst>
      <p:ext uri="{BB962C8B-B14F-4D97-AF65-F5344CB8AC3E}">
        <p14:creationId xmlns:p14="http://schemas.microsoft.com/office/powerpoint/2010/main" val="24625379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04C35EE-D514-47B5-BA86-405FDC6D7306}" type="datetimeFigureOut">
              <a:rPr lang="en-GB" smtClean="0"/>
              <a:t>17/05/2023</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C731691-C350-48B9-A4BF-402634604691}" type="slidenum">
              <a:rPr lang="en-GB" smtClean="0"/>
              <a:t>‹#›</a:t>
            </a:fld>
            <a:endParaRPr lang="en-GB"/>
          </a:p>
        </p:txBody>
      </p:sp>
    </p:spTree>
    <p:extLst>
      <p:ext uri="{BB962C8B-B14F-4D97-AF65-F5344CB8AC3E}">
        <p14:creationId xmlns:p14="http://schemas.microsoft.com/office/powerpoint/2010/main" val="1803009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04C35EE-D514-47B5-BA86-405FDC6D7306}" type="datetimeFigureOut">
              <a:rPr lang="en-GB" smtClean="0"/>
              <a:t>17/05/2023</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C731691-C350-48B9-A4BF-402634604691}" type="slidenum">
              <a:rPr lang="en-GB" smtClean="0"/>
              <a:t>‹#›</a:t>
            </a:fld>
            <a:endParaRPr lang="en-GB"/>
          </a:p>
        </p:txBody>
      </p:sp>
    </p:spTree>
    <p:extLst>
      <p:ext uri="{BB962C8B-B14F-4D97-AF65-F5344CB8AC3E}">
        <p14:creationId xmlns:p14="http://schemas.microsoft.com/office/powerpoint/2010/main" val="10303713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04C35EE-D514-47B5-BA86-405FDC6D7306}" type="datetimeFigureOut">
              <a:rPr lang="en-GB" smtClean="0"/>
              <a:t>17/05/2023</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FC731691-C350-48B9-A4BF-402634604691}" type="slidenum">
              <a:rPr lang="en-GB" smtClean="0"/>
              <a:t>‹#›</a:t>
            </a:fld>
            <a:endParaRPr lang="en-GB"/>
          </a:p>
        </p:txBody>
      </p:sp>
    </p:spTree>
    <p:extLst>
      <p:ext uri="{BB962C8B-B14F-4D97-AF65-F5344CB8AC3E}">
        <p14:creationId xmlns:p14="http://schemas.microsoft.com/office/powerpoint/2010/main" val="16055386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04C35EE-D514-47B5-BA86-405FDC6D7306}" type="datetimeFigureOut">
              <a:rPr lang="en-GB" smtClean="0"/>
              <a:t>17/05/2023</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FC731691-C350-48B9-A4BF-402634604691}" type="slidenum">
              <a:rPr lang="en-GB" smtClean="0"/>
              <a:t>‹#›</a:t>
            </a:fld>
            <a:endParaRPr lang="en-GB"/>
          </a:p>
        </p:txBody>
      </p:sp>
    </p:spTree>
    <p:extLst>
      <p:ext uri="{BB962C8B-B14F-4D97-AF65-F5344CB8AC3E}">
        <p14:creationId xmlns:p14="http://schemas.microsoft.com/office/powerpoint/2010/main" val="25831175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04C35EE-D514-47B5-BA86-405FDC6D7306}" type="datetimeFigureOut">
              <a:rPr lang="en-GB" smtClean="0"/>
              <a:t>17/05/2023</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C731691-C350-48B9-A4BF-402634604691}" type="slidenum">
              <a:rPr lang="en-GB" smtClean="0"/>
              <a:t>‹#›</a:t>
            </a:fld>
            <a:endParaRPr lang="en-GB"/>
          </a:p>
        </p:txBody>
      </p:sp>
    </p:spTree>
    <p:extLst>
      <p:ext uri="{BB962C8B-B14F-4D97-AF65-F5344CB8AC3E}">
        <p14:creationId xmlns:p14="http://schemas.microsoft.com/office/powerpoint/2010/main" val="2291430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4C35EE-D514-47B5-BA86-405FDC6D7306}" type="datetimeFigureOut">
              <a:rPr lang="en-GB" smtClean="0"/>
              <a:t>17/05/2023</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C731691-C350-48B9-A4BF-402634604691}" type="slidenum">
              <a:rPr lang="en-GB" smtClean="0"/>
              <a:t>‹#›</a:t>
            </a:fld>
            <a:endParaRPr lang="en-GB"/>
          </a:p>
        </p:txBody>
      </p:sp>
    </p:spTree>
    <p:extLst>
      <p:ext uri="{BB962C8B-B14F-4D97-AF65-F5344CB8AC3E}">
        <p14:creationId xmlns:p14="http://schemas.microsoft.com/office/powerpoint/2010/main" val="201042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04C35EE-D514-47B5-BA86-405FDC6D7306}" type="datetimeFigureOut">
              <a:rPr lang="en-GB" smtClean="0"/>
              <a:t>17/05/2023</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C731691-C350-48B9-A4BF-402634604691}" type="slidenum">
              <a:rPr lang="en-GB" smtClean="0"/>
              <a:t>‹#›</a:t>
            </a:fld>
            <a:endParaRPr lang="en-GB"/>
          </a:p>
        </p:txBody>
      </p:sp>
    </p:spTree>
    <p:extLst>
      <p:ext uri="{BB962C8B-B14F-4D97-AF65-F5344CB8AC3E}">
        <p14:creationId xmlns:p14="http://schemas.microsoft.com/office/powerpoint/2010/main" val="7665401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04C35EE-D514-47B5-BA86-405FDC6D7306}" type="datetimeFigureOut">
              <a:rPr lang="en-GB" smtClean="0"/>
              <a:t>17/05/2023</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C731691-C350-48B9-A4BF-402634604691}" type="slidenum">
              <a:rPr lang="en-GB" smtClean="0"/>
              <a:t>‹#›</a:t>
            </a:fld>
            <a:endParaRPr lang="en-GB"/>
          </a:p>
        </p:txBody>
      </p:sp>
    </p:spTree>
    <p:extLst>
      <p:ext uri="{BB962C8B-B14F-4D97-AF65-F5344CB8AC3E}">
        <p14:creationId xmlns:p14="http://schemas.microsoft.com/office/powerpoint/2010/main" val="22259859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104C35EE-D514-47B5-BA86-405FDC6D7306}" type="datetimeFigureOut">
              <a:rPr lang="en-GB" smtClean="0"/>
              <a:t>17/05/2023</a:t>
            </a:fld>
            <a:endParaRPr lang="en-GB"/>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FC731691-C350-48B9-A4BF-402634604691}" type="slidenum">
              <a:rPr lang="en-GB" smtClean="0"/>
              <a:t>‹#›</a:t>
            </a:fld>
            <a:endParaRPr lang="en-GB"/>
          </a:p>
        </p:txBody>
      </p:sp>
    </p:spTree>
    <p:extLst>
      <p:ext uri="{BB962C8B-B14F-4D97-AF65-F5344CB8AC3E}">
        <p14:creationId xmlns:p14="http://schemas.microsoft.com/office/powerpoint/2010/main" val="3426216687"/>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xml"/><Relationship Id="rId7" Type="http://schemas.openxmlformats.org/officeDocument/2006/relationships/image" Target="../media/image3.jpe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jpe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6.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27.JPG"/><Relationship Id="rId5" Type="http://schemas.openxmlformats.org/officeDocument/2006/relationships/image" Target="../media/image26.JP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slideLayout" Target="../slideLayouts/slideLayout1.xml"/><Relationship Id="rId7" Type="http://schemas.openxmlformats.org/officeDocument/2006/relationships/image" Target="../media/image30.JP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29.jpg"/><Relationship Id="rId5" Type="http://schemas.openxmlformats.org/officeDocument/2006/relationships/image" Target="../media/image28.JPG"/><Relationship Id="rId10" Type="http://schemas.openxmlformats.org/officeDocument/2006/relationships/image" Target="../media/image6.png"/><Relationship Id="rId4" Type="http://schemas.openxmlformats.org/officeDocument/2006/relationships/notesSlide" Target="../notesSlides/notesSlide11.xml"/><Relationship Id="rId9" Type="http://schemas.openxmlformats.org/officeDocument/2006/relationships/image" Target="../media/image32.png"/></Relationships>
</file>

<file path=ppt/slides/_rels/slide12.xml.rels><?xml version="1.0" encoding="UTF-8" standalone="yes"?>
<Relationships xmlns="http://schemas.openxmlformats.org/package/2006/relationships"><Relationship Id="rId8" Type="http://schemas.openxmlformats.org/officeDocument/2006/relationships/image" Target="../media/image36.JPG"/><Relationship Id="rId3" Type="http://schemas.openxmlformats.org/officeDocument/2006/relationships/slideLayout" Target="../slideLayouts/slideLayout1.xml"/><Relationship Id="rId7" Type="http://schemas.openxmlformats.org/officeDocument/2006/relationships/image" Target="../media/image35.jpe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34.jpg"/><Relationship Id="rId11" Type="http://schemas.openxmlformats.org/officeDocument/2006/relationships/image" Target="../media/image6.png"/><Relationship Id="rId5" Type="http://schemas.openxmlformats.org/officeDocument/2006/relationships/image" Target="../media/image33.JPG"/><Relationship Id="rId10" Type="http://schemas.openxmlformats.org/officeDocument/2006/relationships/image" Target="../media/image38.png"/><Relationship Id="rId4" Type="http://schemas.openxmlformats.org/officeDocument/2006/relationships/notesSlide" Target="../notesSlides/notesSlide12.xml"/><Relationship Id="rId9" Type="http://schemas.openxmlformats.org/officeDocument/2006/relationships/image" Target="../media/image37.jpeg"/></Relationships>
</file>

<file path=ppt/slides/_rels/slide13.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slideLayout" Target="../slideLayouts/slideLayout2.xml"/><Relationship Id="rId7" Type="http://schemas.openxmlformats.org/officeDocument/2006/relationships/image" Target="../media/image41.JP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40.JPG"/><Relationship Id="rId5" Type="http://schemas.openxmlformats.org/officeDocument/2006/relationships/image" Target="../media/image39.JPG"/><Relationship Id="rId10" Type="http://schemas.openxmlformats.org/officeDocument/2006/relationships/image" Target="../media/image6.png"/><Relationship Id="rId4" Type="http://schemas.openxmlformats.org/officeDocument/2006/relationships/notesSlide" Target="../notesSlides/notesSlide13.xml"/><Relationship Id="rId9" Type="http://schemas.openxmlformats.org/officeDocument/2006/relationships/image" Target="../media/image43.jpeg"/></Relationships>
</file>

<file path=ppt/slides/_rels/slide14.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slideLayout" Target="../slideLayouts/slideLayout1.xml"/><Relationship Id="rId7" Type="http://schemas.openxmlformats.org/officeDocument/2006/relationships/image" Target="../media/image46.JP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45.JPG"/><Relationship Id="rId5" Type="http://schemas.openxmlformats.org/officeDocument/2006/relationships/image" Target="../media/image44.JPG"/><Relationship Id="rId4" Type="http://schemas.openxmlformats.org/officeDocument/2006/relationships/notesSlide" Target="../notesSlides/notesSlide14.xml"/><Relationship Id="rId9" Type="http://schemas.openxmlformats.org/officeDocument/2006/relationships/image" Target="../media/image6.png"/></Relationships>
</file>

<file path=ppt/slides/_rels/slide15.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slideLayout" Target="../slideLayouts/slideLayout1.xml"/><Relationship Id="rId7" Type="http://schemas.openxmlformats.org/officeDocument/2006/relationships/image" Target="../media/image50.JPG"/><Relationship Id="rId12" Type="http://schemas.openxmlformats.org/officeDocument/2006/relationships/image" Target="../media/image6.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49.jpeg"/><Relationship Id="rId11" Type="http://schemas.openxmlformats.org/officeDocument/2006/relationships/image" Target="../media/image54.png"/><Relationship Id="rId5" Type="http://schemas.openxmlformats.org/officeDocument/2006/relationships/image" Target="../media/image48.JPG"/><Relationship Id="rId10" Type="http://schemas.openxmlformats.org/officeDocument/2006/relationships/image" Target="../media/image53.jpeg"/><Relationship Id="rId4" Type="http://schemas.openxmlformats.org/officeDocument/2006/relationships/notesSlide" Target="../notesSlides/notesSlide15.xml"/><Relationship Id="rId9" Type="http://schemas.openxmlformats.org/officeDocument/2006/relationships/image" Target="../media/image52.jpeg"/></Relationships>
</file>

<file path=ppt/slides/_rels/slide16.xml.rels><?xml version="1.0" encoding="UTF-8" standalone="yes"?>
<Relationships xmlns="http://schemas.openxmlformats.org/package/2006/relationships"><Relationship Id="rId8" Type="http://schemas.openxmlformats.org/officeDocument/2006/relationships/image" Target="../media/image58.JPG"/><Relationship Id="rId13" Type="http://schemas.openxmlformats.org/officeDocument/2006/relationships/image" Target="../media/image6.png"/><Relationship Id="rId3" Type="http://schemas.openxmlformats.org/officeDocument/2006/relationships/slideLayout" Target="../slideLayouts/slideLayout1.xml"/><Relationship Id="rId7" Type="http://schemas.openxmlformats.org/officeDocument/2006/relationships/image" Target="../media/image57.JPG"/><Relationship Id="rId12" Type="http://schemas.openxmlformats.org/officeDocument/2006/relationships/image" Target="../media/image60.jpe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56.JPG"/><Relationship Id="rId11" Type="http://schemas.openxmlformats.org/officeDocument/2006/relationships/image" Target="../media/image54.png"/><Relationship Id="rId5" Type="http://schemas.openxmlformats.org/officeDocument/2006/relationships/image" Target="../media/image55.JPG"/><Relationship Id="rId10" Type="http://schemas.openxmlformats.org/officeDocument/2006/relationships/image" Target="../media/image32.png"/><Relationship Id="rId4" Type="http://schemas.openxmlformats.org/officeDocument/2006/relationships/notesSlide" Target="../notesSlides/notesSlide16.xml"/><Relationship Id="rId9" Type="http://schemas.openxmlformats.org/officeDocument/2006/relationships/image" Target="../media/image59.JPG"/></Relationships>
</file>

<file path=ppt/slides/_rels/slide17.xml.rels><?xml version="1.0" encoding="UTF-8" standalone="yes"?>
<Relationships xmlns="http://schemas.openxmlformats.org/package/2006/relationships"><Relationship Id="rId8" Type="http://schemas.openxmlformats.org/officeDocument/2006/relationships/image" Target="../media/image64.JPG"/><Relationship Id="rId3" Type="http://schemas.openxmlformats.org/officeDocument/2006/relationships/slideLayout" Target="../slideLayouts/slideLayout1.xml"/><Relationship Id="rId7" Type="http://schemas.openxmlformats.org/officeDocument/2006/relationships/image" Target="../media/image63.JPG"/><Relationship Id="rId12" Type="http://schemas.openxmlformats.org/officeDocument/2006/relationships/image" Target="../media/image6.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62.JPG"/><Relationship Id="rId11" Type="http://schemas.openxmlformats.org/officeDocument/2006/relationships/image" Target="../media/image67.PNG"/><Relationship Id="rId5" Type="http://schemas.openxmlformats.org/officeDocument/2006/relationships/image" Target="../media/image61.JPG"/><Relationship Id="rId10" Type="http://schemas.openxmlformats.org/officeDocument/2006/relationships/image" Target="../media/image66.JPG"/><Relationship Id="rId4" Type="http://schemas.openxmlformats.org/officeDocument/2006/relationships/notesSlide" Target="../notesSlides/notesSlide17.xml"/><Relationship Id="rId9" Type="http://schemas.openxmlformats.org/officeDocument/2006/relationships/image" Target="../media/image65.JPG"/></Relationships>
</file>

<file path=ppt/slides/_rels/slide18.xml.rels><?xml version="1.0" encoding="UTF-8" standalone="yes"?>
<Relationships xmlns="http://schemas.openxmlformats.org/package/2006/relationships"><Relationship Id="rId8" Type="http://schemas.openxmlformats.org/officeDocument/2006/relationships/image" Target="../media/image71.JPG"/><Relationship Id="rId3" Type="http://schemas.openxmlformats.org/officeDocument/2006/relationships/slideLayout" Target="../slideLayouts/slideLayout1.xml"/><Relationship Id="rId7" Type="http://schemas.openxmlformats.org/officeDocument/2006/relationships/image" Target="../media/image70.png"/><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69.png"/><Relationship Id="rId5" Type="http://schemas.openxmlformats.org/officeDocument/2006/relationships/image" Target="../media/image68.JPG"/><Relationship Id="rId4" Type="http://schemas.openxmlformats.org/officeDocument/2006/relationships/notesSlide" Target="../notesSlides/notesSlide18.xml"/><Relationship Id="rId9" Type="http://schemas.openxmlformats.org/officeDocument/2006/relationships/image" Target="../media/image6.png"/></Relationships>
</file>

<file path=ppt/slides/_rels/slide19.xml.rels><?xml version="1.0" encoding="UTF-8" standalone="yes"?>
<Relationships xmlns="http://schemas.openxmlformats.org/package/2006/relationships"><Relationship Id="rId8" Type="http://schemas.openxmlformats.org/officeDocument/2006/relationships/image" Target="../media/image75.jpeg"/><Relationship Id="rId3" Type="http://schemas.openxmlformats.org/officeDocument/2006/relationships/slideLayout" Target="../slideLayouts/slideLayout1.xml"/><Relationship Id="rId7" Type="http://schemas.openxmlformats.org/officeDocument/2006/relationships/image" Target="../media/image74.jpg"/><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73.jpg"/><Relationship Id="rId5" Type="http://schemas.openxmlformats.org/officeDocument/2006/relationships/image" Target="../media/image72.jpg"/><Relationship Id="rId4" Type="http://schemas.openxmlformats.org/officeDocument/2006/relationships/notesSlide" Target="../notesSlides/notesSlide19.xml"/><Relationship Id="rId9"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6.png"/><Relationship Id="rId5" Type="http://schemas.openxmlformats.org/officeDocument/2006/relationships/image" Target="../media/image76.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6.png"/><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78.svg"/><Relationship Id="rId5" Type="http://schemas.openxmlformats.org/officeDocument/2006/relationships/image" Target="../media/image77.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6.png"/><Relationship Id="rId5" Type="http://schemas.openxmlformats.org/officeDocument/2006/relationships/image" Target="../media/image79.png"/><Relationship Id="rId4"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6.png"/><Relationship Id="rId5" Type="http://schemas.openxmlformats.org/officeDocument/2006/relationships/image" Target="../media/image7.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6.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9.png"/><Relationship Id="rId5" Type="http://schemas.openxmlformats.org/officeDocument/2006/relationships/image" Target="../media/image8.jp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1.xml"/><Relationship Id="rId7" Type="http://schemas.openxmlformats.org/officeDocument/2006/relationships/image" Target="../media/image12.jp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6.png"/><Relationship Id="rId5" Type="http://schemas.openxmlformats.org/officeDocument/2006/relationships/image" Target="../media/image13.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5.jpeg"/><Relationship Id="rId5" Type="http://schemas.openxmlformats.org/officeDocument/2006/relationships/image" Target="../media/image14.JP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1.xml"/><Relationship Id="rId7" Type="http://schemas.openxmlformats.org/officeDocument/2006/relationships/image" Target="../media/image18.png"/><Relationship Id="rId12" Type="http://schemas.openxmlformats.org/officeDocument/2006/relationships/image" Target="../media/image6.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jpg"/><Relationship Id="rId4" Type="http://schemas.openxmlformats.org/officeDocument/2006/relationships/notesSlide" Target="../notesSlides/notesSlide8.xml"/><Relationship Id="rId9" Type="http://schemas.openxmlformats.org/officeDocument/2006/relationships/image" Target="../media/image20.png"/></Relationships>
</file>

<file path=ppt/slides/_rels/slide9.xml.rels><?xml version="1.0" encoding="UTF-8" standalone="yes"?>
<Relationships xmlns="http://schemas.openxmlformats.org/package/2006/relationships"><Relationship Id="rId8" Type="http://schemas.openxmlformats.org/officeDocument/2006/relationships/image" Target="../media/image21.jpg"/><Relationship Id="rId3" Type="http://schemas.openxmlformats.org/officeDocument/2006/relationships/slideLayout" Target="../slideLayouts/slideLayout1.xml"/><Relationship Id="rId7" Type="http://schemas.openxmlformats.org/officeDocument/2006/relationships/image" Target="../media/image25.jpe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24.JPG"/><Relationship Id="rId5" Type="http://schemas.openxmlformats.org/officeDocument/2006/relationships/image" Target="../media/image23.JPG"/><Relationship Id="rId4" Type="http://schemas.openxmlformats.org/officeDocument/2006/relationships/notesSlide" Target="../notesSlides/notesSlide9.xml"/><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867D7-0303-178E-4FD4-883CA0D8A7C6}"/>
              </a:ext>
            </a:extLst>
          </p:cNvPr>
          <p:cNvSpPr>
            <a:spLocks noGrp="1"/>
          </p:cNvSpPr>
          <p:nvPr>
            <p:ph type="ctrTitle"/>
          </p:nvPr>
        </p:nvSpPr>
        <p:spPr>
          <a:xfrm>
            <a:off x="3749209" y="880533"/>
            <a:ext cx="5196315" cy="1505091"/>
          </a:xfrm>
        </p:spPr>
        <p:txBody>
          <a:bodyPr>
            <a:normAutofit/>
          </a:bodyPr>
          <a:lstStyle/>
          <a:p>
            <a:r>
              <a:rPr lang="en-GB" sz="6600" dirty="0"/>
              <a:t>Our Nursery</a:t>
            </a:r>
          </a:p>
        </p:txBody>
      </p:sp>
      <p:pic>
        <p:nvPicPr>
          <p:cNvPr id="5" name="Picture 4">
            <a:extLst>
              <a:ext uri="{FF2B5EF4-FFF2-40B4-BE49-F238E27FC236}">
                <a16:creationId xmlns:a16="http://schemas.microsoft.com/office/drawing/2014/main" id="{2FAD1D81-A0F4-F42F-1F36-163BB0F51EDD}"/>
              </a:ext>
            </a:extLst>
          </p:cNvPr>
          <p:cNvPicPr>
            <a:picLocks noChangeAspect="1"/>
          </p:cNvPicPr>
          <p:nvPr/>
        </p:nvPicPr>
        <p:blipFill>
          <a:blip r:embed="rId5"/>
          <a:stretch>
            <a:fillRect/>
          </a:stretch>
        </p:blipFill>
        <p:spPr>
          <a:xfrm>
            <a:off x="3749210" y="4889738"/>
            <a:ext cx="5005324" cy="1414004"/>
          </a:xfrm>
          <a:prstGeom prst="rect">
            <a:avLst/>
          </a:prstGeom>
        </p:spPr>
      </p:pic>
      <p:pic>
        <p:nvPicPr>
          <p:cNvPr id="4" name="Picture 3" descr="A white house in a grassy field&#10;&#10;Description automatically generated with low confidence">
            <a:extLst>
              <a:ext uri="{FF2B5EF4-FFF2-40B4-BE49-F238E27FC236}">
                <a16:creationId xmlns:a16="http://schemas.microsoft.com/office/drawing/2014/main" id="{1AA444FF-B2E1-6CF1-7CFB-F9158B330D86}"/>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391796" y="2384001"/>
            <a:ext cx="3343148" cy="2507361"/>
          </a:xfrm>
          <a:prstGeom prst="rect">
            <a:avLst/>
          </a:prstGeom>
        </p:spPr>
      </p:pic>
      <p:pic>
        <p:nvPicPr>
          <p:cNvPr id="7" name="Picture 6" descr="A group of cars parked in front of a house&#10;&#10;Description automatically generated with medium confidence">
            <a:extLst>
              <a:ext uri="{FF2B5EF4-FFF2-40B4-BE49-F238E27FC236}">
                <a16:creationId xmlns:a16="http://schemas.microsoft.com/office/drawing/2014/main" id="{6D3F622B-2FF3-2CE5-927D-E5E9A41C9A36}"/>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6486990" y="2384001"/>
            <a:ext cx="3313214" cy="2484911"/>
          </a:xfrm>
          <a:prstGeom prst="rect">
            <a:avLst/>
          </a:prstGeom>
        </p:spPr>
      </p:pic>
      <p:pic>
        <p:nvPicPr>
          <p:cNvPr id="11" name="Video 10">
            <a:hlinkClick r:id="" action="ppaction://media"/>
            <a:extLst>
              <a:ext uri="{FF2B5EF4-FFF2-40B4-BE49-F238E27FC236}">
                <a16:creationId xmlns:a16="http://schemas.microsoft.com/office/drawing/2014/main" id="{F1BE3A59-6E20-FC2F-F391-32301ECFC6E4}"/>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8"/>
          <a:srcRect l="21875" r="21875"/>
          <a:stretch>
            <a:fillRect/>
          </a:stretch>
        </p:blipFill>
        <p:spPr>
          <a:xfrm flipH="1" flipV="1">
            <a:off x="12017829" y="6683829"/>
            <a:ext cx="391885" cy="391885"/>
          </a:xfrm>
          <a:prstGeom prst="ellipse">
            <a:avLst/>
          </a:prstGeom>
        </p:spPr>
      </p:pic>
    </p:spTree>
    <p:extLst>
      <p:ext uri="{BB962C8B-B14F-4D97-AF65-F5344CB8AC3E}">
        <p14:creationId xmlns:p14="http://schemas.microsoft.com/office/powerpoint/2010/main" val="1575978673"/>
      </p:ext>
    </p:extLst>
  </p:cSld>
  <p:clrMapOvr>
    <a:masterClrMapping/>
  </p:clrMapOvr>
  <mc:AlternateContent xmlns:mc="http://schemas.openxmlformats.org/markup-compatibility/2006">
    <mc:Choice xmlns:p14="http://schemas.microsoft.com/office/powerpoint/2010/main" Requires="p14">
      <p:transition spd="slow" p14:dur="2000" advTm="44491"/>
    </mc:Choice>
    <mc:Fallback>
      <p:transition spd="slow" advTm="444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7BBCA-7FAA-9158-7461-5D0B158A83F4}"/>
              </a:ext>
            </a:extLst>
          </p:cNvPr>
          <p:cNvSpPr>
            <a:spLocks noGrp="1"/>
          </p:cNvSpPr>
          <p:nvPr>
            <p:ph type="ctrTitle"/>
          </p:nvPr>
        </p:nvSpPr>
        <p:spPr>
          <a:xfrm>
            <a:off x="1785336" y="571073"/>
            <a:ext cx="8915399" cy="1849246"/>
          </a:xfrm>
        </p:spPr>
        <p:txBody>
          <a:bodyPr/>
          <a:lstStyle/>
          <a:p>
            <a:pPr algn="ctr"/>
            <a:r>
              <a:rPr lang="en-GB" dirty="0"/>
              <a:t>Sections of the garden/layout</a:t>
            </a:r>
          </a:p>
        </p:txBody>
      </p:sp>
      <p:pic>
        <p:nvPicPr>
          <p:cNvPr id="5" name="Picture 4" descr="A picture containing graphical user interface&#10;&#10;Description automatically generated">
            <a:extLst>
              <a:ext uri="{FF2B5EF4-FFF2-40B4-BE49-F238E27FC236}">
                <a16:creationId xmlns:a16="http://schemas.microsoft.com/office/drawing/2014/main" id="{8951113F-4A25-2BF1-6AA7-E5573CF863B6}"/>
              </a:ext>
            </a:extLst>
          </p:cNvPr>
          <p:cNvPicPr>
            <a:picLocks noChangeAspect="1"/>
          </p:cNvPicPr>
          <p:nvPr/>
        </p:nvPicPr>
        <p:blipFill rotWithShape="1">
          <a:blip r:embed="rId5">
            <a:extLst>
              <a:ext uri="{28A0092B-C50C-407E-A947-70E740481C1C}">
                <a14:useLocalDpi xmlns:a14="http://schemas.microsoft.com/office/drawing/2010/main" val="0"/>
              </a:ext>
            </a:extLst>
          </a:blip>
          <a:srcRect l="2908" t="13096" r="10799" b="7003"/>
          <a:stretch/>
        </p:blipFill>
        <p:spPr>
          <a:xfrm>
            <a:off x="203464" y="2785533"/>
            <a:ext cx="6039572" cy="4072467"/>
          </a:xfrm>
          <a:prstGeom prst="rect">
            <a:avLst/>
          </a:prstGeom>
        </p:spPr>
      </p:pic>
      <p:pic>
        <p:nvPicPr>
          <p:cNvPr id="7" name="Picture 6" descr="Website&#10;&#10;Description automatically generated">
            <a:extLst>
              <a:ext uri="{FF2B5EF4-FFF2-40B4-BE49-F238E27FC236}">
                <a16:creationId xmlns:a16="http://schemas.microsoft.com/office/drawing/2014/main" id="{EB2B85DE-00D1-0CC3-8765-FB1AE96F699F}"/>
              </a:ext>
            </a:extLst>
          </p:cNvPr>
          <p:cNvPicPr>
            <a:picLocks noChangeAspect="1"/>
          </p:cNvPicPr>
          <p:nvPr/>
        </p:nvPicPr>
        <p:blipFill rotWithShape="1">
          <a:blip r:embed="rId6">
            <a:extLst>
              <a:ext uri="{28A0092B-C50C-407E-A947-70E740481C1C}">
                <a14:useLocalDpi xmlns:a14="http://schemas.microsoft.com/office/drawing/2010/main" val="0"/>
              </a:ext>
            </a:extLst>
          </a:blip>
          <a:srcRect t="19434" r="11333"/>
          <a:stretch/>
        </p:blipFill>
        <p:spPr>
          <a:xfrm>
            <a:off x="6216036" y="2785533"/>
            <a:ext cx="5975964" cy="4072467"/>
          </a:xfrm>
          <a:prstGeom prst="rect">
            <a:avLst/>
          </a:prstGeom>
        </p:spPr>
      </p:pic>
      <p:pic>
        <p:nvPicPr>
          <p:cNvPr id="6" name="Audio 5">
            <a:hlinkClick r:id="" action="ppaction://media"/>
            <a:extLst>
              <a:ext uri="{FF2B5EF4-FFF2-40B4-BE49-F238E27FC236}">
                <a16:creationId xmlns:a16="http://schemas.microsoft.com/office/drawing/2014/main" id="{BA6074DD-67B3-9EDC-7448-9C9955ACADB0}"/>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649747774"/>
      </p:ext>
    </p:extLst>
  </p:cSld>
  <p:clrMapOvr>
    <a:masterClrMapping/>
  </p:clrMapOvr>
  <mc:AlternateContent xmlns:mc="http://schemas.openxmlformats.org/markup-compatibility/2006">
    <mc:Choice xmlns:p14="http://schemas.microsoft.com/office/powerpoint/2010/main" Requires="p14">
      <p:transition spd="slow" p14:dur="2000" advTm="54633"/>
    </mc:Choice>
    <mc:Fallback>
      <p:transition spd="slow" advTm="546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577E6-A94B-7F45-79E5-490848074DA2}"/>
              </a:ext>
            </a:extLst>
          </p:cNvPr>
          <p:cNvSpPr>
            <a:spLocks noGrp="1"/>
          </p:cNvSpPr>
          <p:nvPr>
            <p:ph type="ctrTitle"/>
          </p:nvPr>
        </p:nvSpPr>
        <p:spPr>
          <a:xfrm>
            <a:off x="2404278" y="308225"/>
            <a:ext cx="8915399" cy="1154815"/>
          </a:xfrm>
        </p:spPr>
        <p:txBody>
          <a:bodyPr/>
          <a:lstStyle/>
          <a:p>
            <a:r>
              <a:rPr lang="en-GB" dirty="0"/>
              <a:t>Literacy</a:t>
            </a:r>
          </a:p>
        </p:txBody>
      </p:sp>
      <p:sp>
        <p:nvSpPr>
          <p:cNvPr id="3" name="Subtitle 2">
            <a:extLst>
              <a:ext uri="{FF2B5EF4-FFF2-40B4-BE49-F238E27FC236}">
                <a16:creationId xmlns:a16="http://schemas.microsoft.com/office/drawing/2014/main" id="{50C7A765-DB9F-C631-93E9-296A9510904C}"/>
              </a:ext>
            </a:extLst>
          </p:cNvPr>
          <p:cNvSpPr>
            <a:spLocks noGrp="1"/>
          </p:cNvSpPr>
          <p:nvPr>
            <p:ph type="subTitle" idx="1"/>
          </p:nvPr>
        </p:nvSpPr>
        <p:spPr>
          <a:xfrm>
            <a:off x="2404278" y="1670299"/>
            <a:ext cx="8915399" cy="1510405"/>
          </a:xfrm>
        </p:spPr>
        <p:txBody>
          <a:bodyPr>
            <a:normAutofit lnSpcReduction="10000"/>
          </a:bodyPr>
          <a:lstStyle/>
          <a:p>
            <a:pPr marL="285750" indent="-285750">
              <a:buFont typeface="Arial" panose="020B0604020202020204" pitchFamily="34" charset="0"/>
              <a:buChar char="•"/>
            </a:pPr>
            <a:r>
              <a:rPr lang="en-GB" dirty="0"/>
              <a:t>Literacy Shed (Mark Making Opportunities)</a:t>
            </a:r>
          </a:p>
          <a:p>
            <a:pPr marL="285750" indent="-285750">
              <a:buFont typeface="Arial" panose="020B0604020202020204" pitchFamily="34" charset="0"/>
              <a:buChar char="•"/>
            </a:pPr>
            <a:r>
              <a:rPr lang="en-GB" dirty="0"/>
              <a:t>Story Shack</a:t>
            </a:r>
          </a:p>
          <a:p>
            <a:pPr marL="285750" indent="-285750">
              <a:buFont typeface="Arial" panose="020B0604020202020204" pitchFamily="34" charset="0"/>
              <a:buChar char="•"/>
            </a:pPr>
            <a:r>
              <a:rPr lang="en-GB" dirty="0"/>
              <a:t>Environmental Print</a:t>
            </a:r>
          </a:p>
          <a:p>
            <a:pPr marL="285750" indent="-285750">
              <a:buFont typeface="Arial" panose="020B0604020202020204" pitchFamily="34" charset="0"/>
              <a:buChar char="•"/>
            </a:pPr>
            <a:r>
              <a:rPr lang="en-GB" dirty="0"/>
              <a:t>Chalk Board</a:t>
            </a:r>
          </a:p>
        </p:txBody>
      </p:sp>
      <p:pic>
        <p:nvPicPr>
          <p:cNvPr id="5" name="Picture 4" descr="Qr code&#10;&#10;Description automatically generated with low confidence">
            <a:extLst>
              <a:ext uri="{FF2B5EF4-FFF2-40B4-BE49-F238E27FC236}">
                <a16:creationId xmlns:a16="http://schemas.microsoft.com/office/drawing/2014/main" id="{CF6F3B0E-77C5-81D2-A23B-8F1C655D7818}"/>
              </a:ext>
            </a:extLst>
          </p:cNvPr>
          <p:cNvPicPr>
            <a:picLocks noChangeAspect="1"/>
          </p:cNvPicPr>
          <p:nvPr/>
        </p:nvPicPr>
        <p:blipFill rotWithShape="1">
          <a:blip r:embed="rId5">
            <a:extLst>
              <a:ext uri="{28A0092B-C50C-407E-A947-70E740481C1C}">
                <a14:useLocalDpi xmlns:a14="http://schemas.microsoft.com/office/drawing/2010/main" val="0"/>
              </a:ext>
            </a:extLst>
          </a:blip>
          <a:srcRect l="8222" t="1185" r="20778" b="14962"/>
          <a:stretch/>
        </p:blipFill>
        <p:spPr>
          <a:xfrm rot="16200000">
            <a:off x="5041900" y="3544010"/>
            <a:ext cx="3429001" cy="3037268"/>
          </a:xfrm>
          <a:prstGeom prst="rect">
            <a:avLst/>
          </a:prstGeom>
        </p:spPr>
      </p:pic>
      <p:pic>
        <p:nvPicPr>
          <p:cNvPr id="7" name="Picture 6" descr="A picture containing text, person, outdoor, little&#10;&#10;Description automatically generated">
            <a:extLst>
              <a:ext uri="{FF2B5EF4-FFF2-40B4-BE49-F238E27FC236}">
                <a16:creationId xmlns:a16="http://schemas.microsoft.com/office/drawing/2014/main" id="{5176E9CB-64A9-99F8-E0A9-E33E0FDC7DD9}"/>
              </a:ext>
            </a:extLst>
          </p:cNvPr>
          <p:cNvPicPr>
            <a:picLocks noChangeAspect="1"/>
          </p:cNvPicPr>
          <p:nvPr/>
        </p:nvPicPr>
        <p:blipFill rotWithShape="1">
          <a:blip r:embed="rId6">
            <a:extLst>
              <a:ext uri="{28A0092B-C50C-407E-A947-70E740481C1C}">
                <a14:useLocalDpi xmlns:a14="http://schemas.microsoft.com/office/drawing/2010/main" val="0"/>
              </a:ext>
            </a:extLst>
          </a:blip>
          <a:srcRect l="2592" t="22814" r="1407" b="3185"/>
          <a:stretch/>
        </p:blipFill>
        <p:spPr>
          <a:xfrm>
            <a:off x="8733306" y="3348144"/>
            <a:ext cx="3302000" cy="3393766"/>
          </a:xfrm>
          <a:prstGeom prst="rect">
            <a:avLst/>
          </a:prstGeom>
        </p:spPr>
      </p:pic>
      <p:pic>
        <p:nvPicPr>
          <p:cNvPr id="9" name="Picture 8" descr="A group of children in a classroom&#10;&#10;Description automatically generated with low confidence">
            <a:extLst>
              <a:ext uri="{FF2B5EF4-FFF2-40B4-BE49-F238E27FC236}">
                <a16:creationId xmlns:a16="http://schemas.microsoft.com/office/drawing/2014/main" id="{262005BE-3BCA-C8A3-FFD8-DA11BF7500D8}"/>
              </a:ext>
            </a:extLst>
          </p:cNvPr>
          <p:cNvPicPr>
            <a:picLocks noChangeAspect="1"/>
          </p:cNvPicPr>
          <p:nvPr/>
        </p:nvPicPr>
        <p:blipFill rotWithShape="1">
          <a:blip r:embed="rId7">
            <a:extLst>
              <a:ext uri="{28A0092B-C50C-407E-A947-70E740481C1C}">
                <a14:useLocalDpi xmlns:a14="http://schemas.microsoft.com/office/drawing/2010/main" val="0"/>
              </a:ext>
            </a:extLst>
          </a:blip>
          <a:srcRect l="4955" t="4494" r="10772" b="9185"/>
          <a:stretch/>
        </p:blipFill>
        <p:spPr>
          <a:xfrm>
            <a:off x="265543" y="3961715"/>
            <a:ext cx="3670225" cy="2819540"/>
          </a:xfrm>
          <a:prstGeom prst="rect">
            <a:avLst/>
          </a:prstGeom>
        </p:spPr>
      </p:pic>
      <p:pic>
        <p:nvPicPr>
          <p:cNvPr id="11" name="Picture 10" descr="A child standing next to a black wall with graffiti on it&#10;&#10;Description automatically generated with low confidence">
            <a:extLst>
              <a:ext uri="{FF2B5EF4-FFF2-40B4-BE49-F238E27FC236}">
                <a16:creationId xmlns:a16="http://schemas.microsoft.com/office/drawing/2014/main" id="{D251F7DE-C760-8A6D-94AA-402EB9698D1F}"/>
              </a:ext>
            </a:extLst>
          </p:cNvPr>
          <p:cNvPicPr>
            <a:picLocks noChangeAspect="1"/>
          </p:cNvPicPr>
          <p:nvPr/>
        </p:nvPicPr>
        <p:blipFill rotWithShape="1">
          <a:blip r:embed="rId8" cstate="hqprint">
            <a:extLst>
              <a:ext uri="{28A0092B-C50C-407E-A947-70E740481C1C}">
                <a14:useLocalDpi xmlns:a14="http://schemas.microsoft.com/office/drawing/2010/main" val="0"/>
              </a:ext>
            </a:extLst>
          </a:blip>
          <a:srcRect t="18519" r="2500"/>
          <a:stretch/>
        </p:blipFill>
        <p:spPr>
          <a:xfrm>
            <a:off x="9044182" y="1194423"/>
            <a:ext cx="2827777" cy="1772396"/>
          </a:xfrm>
          <a:prstGeom prst="rect">
            <a:avLst/>
          </a:prstGeom>
        </p:spPr>
      </p:pic>
      <p:pic>
        <p:nvPicPr>
          <p:cNvPr id="4" name="Picture 3">
            <a:extLst>
              <a:ext uri="{FF2B5EF4-FFF2-40B4-BE49-F238E27FC236}">
                <a16:creationId xmlns:a16="http://schemas.microsoft.com/office/drawing/2014/main" id="{EB976246-DA64-F145-1936-DCAD45F0405F}"/>
              </a:ext>
            </a:extLst>
          </p:cNvPr>
          <p:cNvPicPr>
            <a:picLocks noChangeAspect="1"/>
          </p:cNvPicPr>
          <p:nvPr/>
        </p:nvPicPr>
        <p:blipFill>
          <a:blip r:embed="rId9"/>
          <a:stretch>
            <a:fillRect/>
          </a:stretch>
        </p:blipFill>
        <p:spPr>
          <a:xfrm>
            <a:off x="673862" y="975493"/>
            <a:ext cx="1426794" cy="2515885"/>
          </a:xfrm>
          <a:prstGeom prst="rect">
            <a:avLst/>
          </a:prstGeom>
        </p:spPr>
      </p:pic>
      <p:pic>
        <p:nvPicPr>
          <p:cNvPr id="15" name="Audio 14">
            <a:hlinkClick r:id="" action="ppaction://media"/>
            <a:extLst>
              <a:ext uri="{FF2B5EF4-FFF2-40B4-BE49-F238E27FC236}">
                <a16:creationId xmlns:a16="http://schemas.microsoft.com/office/drawing/2014/main" id="{81C0B01B-542F-7045-75C1-ACD9E7E2B2F9}"/>
              </a:ext>
            </a:extLst>
          </p:cNvPr>
          <p:cNvPicPr>
            <a:picLocks noChangeAspect="1"/>
          </p:cNvPicPr>
          <p:nvPr>
            <a:audioFile r:link="rId2"/>
            <p:extLst>
              <p:ext uri="{DAA4B4D4-6D71-4841-9C94-3DE7FCFB9230}">
                <p14:media xmlns:p14="http://schemas.microsoft.com/office/powerpoint/2010/main" r:embed="rId1"/>
              </p:ext>
            </p:extLst>
          </p:nvPr>
        </p:nvPicPr>
        <p:blipFill>
          <a:blip r:embed="rId10"/>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683787124"/>
      </p:ext>
    </p:extLst>
  </p:cSld>
  <p:clrMapOvr>
    <a:masterClrMapping/>
  </p:clrMapOvr>
  <mc:AlternateContent xmlns:mc="http://schemas.openxmlformats.org/markup-compatibility/2006">
    <mc:Choice xmlns:p14="http://schemas.microsoft.com/office/powerpoint/2010/main" Requires="p14">
      <p:transition spd="slow" p14:dur="2000" advTm="60666"/>
    </mc:Choice>
    <mc:Fallback>
      <p:transition spd="slow" advTm="606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72F51-49DE-2628-7CB2-1292E7B353CD}"/>
              </a:ext>
            </a:extLst>
          </p:cNvPr>
          <p:cNvSpPr>
            <a:spLocks noGrp="1"/>
          </p:cNvSpPr>
          <p:nvPr>
            <p:ph type="ctrTitle"/>
          </p:nvPr>
        </p:nvSpPr>
        <p:spPr>
          <a:xfrm>
            <a:off x="2270619" y="127160"/>
            <a:ext cx="8915399" cy="1253346"/>
          </a:xfrm>
        </p:spPr>
        <p:txBody>
          <a:bodyPr/>
          <a:lstStyle/>
          <a:p>
            <a:r>
              <a:rPr lang="en-GB" dirty="0"/>
              <a:t>Numeracy</a:t>
            </a:r>
          </a:p>
        </p:txBody>
      </p:sp>
      <p:sp>
        <p:nvSpPr>
          <p:cNvPr id="3" name="Subtitle 2">
            <a:extLst>
              <a:ext uri="{FF2B5EF4-FFF2-40B4-BE49-F238E27FC236}">
                <a16:creationId xmlns:a16="http://schemas.microsoft.com/office/drawing/2014/main" id="{B83A3310-72CF-6BAE-A7B6-557369FC2FDD}"/>
              </a:ext>
            </a:extLst>
          </p:cNvPr>
          <p:cNvSpPr>
            <a:spLocks noGrp="1"/>
          </p:cNvSpPr>
          <p:nvPr>
            <p:ph type="subTitle" idx="1"/>
          </p:nvPr>
        </p:nvSpPr>
        <p:spPr>
          <a:xfrm>
            <a:off x="746762" y="1541897"/>
            <a:ext cx="8185430" cy="2856320"/>
          </a:xfrm>
        </p:spPr>
        <p:txBody>
          <a:bodyPr>
            <a:normAutofit/>
          </a:bodyPr>
          <a:lstStyle/>
          <a:p>
            <a:pPr marL="285750" indent="-285750">
              <a:buFont typeface="Arial" panose="020B0604020202020204" pitchFamily="34" charset="0"/>
              <a:buChar char="•"/>
            </a:pPr>
            <a:r>
              <a:rPr lang="en-GB" dirty="0"/>
              <a:t>Signage</a:t>
            </a:r>
          </a:p>
          <a:p>
            <a:pPr marL="285750" indent="-285750">
              <a:buFont typeface="Arial" panose="020B0604020202020204" pitchFamily="34" charset="0"/>
              <a:buChar char="•"/>
            </a:pPr>
            <a:r>
              <a:rPr lang="en-GB" dirty="0"/>
              <a:t>Planned Experiences</a:t>
            </a:r>
          </a:p>
          <a:p>
            <a:pPr marL="285750" indent="-285750">
              <a:buFont typeface="Arial" panose="020B0604020202020204" pitchFamily="34" charset="0"/>
              <a:buChar char="•"/>
            </a:pPr>
            <a:r>
              <a:rPr lang="en-GB" dirty="0"/>
              <a:t>Mud Kitchen measurements</a:t>
            </a:r>
          </a:p>
          <a:p>
            <a:pPr marL="285750" indent="-285750">
              <a:buFont typeface="Arial" panose="020B0604020202020204" pitchFamily="34" charset="0"/>
              <a:buChar char="•"/>
            </a:pPr>
            <a:r>
              <a:rPr lang="en-GB" dirty="0"/>
              <a:t>Calendar/Seasons/Time as part of daily routine</a:t>
            </a:r>
          </a:p>
          <a:p>
            <a:pPr marL="285750" indent="-285750">
              <a:buFont typeface="Arial" panose="020B0604020202020204" pitchFamily="34" charset="0"/>
              <a:buChar char="•"/>
            </a:pPr>
            <a:r>
              <a:rPr lang="en-GB" dirty="0"/>
              <a:t>Technologies</a:t>
            </a:r>
          </a:p>
          <a:p>
            <a:pPr marL="285750" indent="-285750">
              <a:buFont typeface="Arial" panose="020B0604020202020204" pitchFamily="34" charset="0"/>
              <a:buChar char="•"/>
            </a:pPr>
            <a:r>
              <a:rPr lang="en-GB" dirty="0"/>
              <a:t>Measuring</a:t>
            </a:r>
          </a:p>
          <a:p>
            <a:pPr marL="285750" indent="-285750">
              <a:buFont typeface="Arial" panose="020B0604020202020204" pitchFamily="34" charset="0"/>
              <a:buChar char="•"/>
            </a:pPr>
            <a:r>
              <a:rPr lang="en-GB" dirty="0"/>
              <a:t>Loose parts</a:t>
            </a:r>
          </a:p>
          <a:p>
            <a:pPr marL="285750" indent="-285750">
              <a:buFont typeface="Arial" panose="020B0604020202020204" pitchFamily="34" charset="0"/>
              <a:buChar char="•"/>
            </a:pPr>
            <a:endParaRPr lang="en-GB" dirty="0"/>
          </a:p>
        </p:txBody>
      </p:sp>
      <p:pic>
        <p:nvPicPr>
          <p:cNvPr id="5" name="Picture 4" descr="A group of people outside&#10;&#10;Description automatically generated with low confidence">
            <a:extLst>
              <a:ext uri="{FF2B5EF4-FFF2-40B4-BE49-F238E27FC236}">
                <a16:creationId xmlns:a16="http://schemas.microsoft.com/office/drawing/2014/main" id="{B85F3884-14EF-92F3-AE98-41261B53CDD5}"/>
              </a:ext>
            </a:extLst>
          </p:cNvPr>
          <p:cNvPicPr>
            <a:picLocks noChangeAspect="1"/>
          </p:cNvPicPr>
          <p:nvPr/>
        </p:nvPicPr>
        <p:blipFill rotWithShape="1">
          <a:blip r:embed="rId5">
            <a:extLst>
              <a:ext uri="{28A0092B-C50C-407E-A947-70E740481C1C}">
                <a14:useLocalDpi xmlns:a14="http://schemas.microsoft.com/office/drawing/2010/main" val="0"/>
              </a:ext>
            </a:extLst>
          </a:blip>
          <a:srcRect l="18147" t="17630" r="26592" b="13481"/>
          <a:stretch/>
        </p:blipFill>
        <p:spPr>
          <a:xfrm>
            <a:off x="9662160" y="3765786"/>
            <a:ext cx="2397760" cy="2989165"/>
          </a:xfrm>
          <a:prstGeom prst="rect">
            <a:avLst/>
          </a:prstGeom>
        </p:spPr>
      </p:pic>
      <p:pic>
        <p:nvPicPr>
          <p:cNvPr id="7" name="Picture 6" descr="A picture containing floor, wooden&#10;&#10;Description automatically generated">
            <a:extLst>
              <a:ext uri="{FF2B5EF4-FFF2-40B4-BE49-F238E27FC236}">
                <a16:creationId xmlns:a16="http://schemas.microsoft.com/office/drawing/2014/main" id="{3EC64B49-EE3F-229F-0CEA-542A0F8AAEEC}"/>
              </a:ext>
            </a:extLst>
          </p:cNvPr>
          <p:cNvPicPr>
            <a:picLocks noChangeAspect="1"/>
          </p:cNvPicPr>
          <p:nvPr/>
        </p:nvPicPr>
        <p:blipFill rotWithShape="1">
          <a:blip r:embed="rId6">
            <a:extLst>
              <a:ext uri="{28A0092B-C50C-407E-A947-70E740481C1C}">
                <a14:useLocalDpi xmlns:a14="http://schemas.microsoft.com/office/drawing/2010/main" val="0"/>
              </a:ext>
            </a:extLst>
          </a:blip>
          <a:srcRect l="28420" t="40000" r="10493" b="5891"/>
          <a:stretch/>
        </p:blipFill>
        <p:spPr>
          <a:xfrm>
            <a:off x="9641451" y="535180"/>
            <a:ext cx="2418469" cy="2856319"/>
          </a:xfrm>
          <a:prstGeom prst="rect">
            <a:avLst/>
          </a:prstGeom>
        </p:spPr>
      </p:pic>
      <p:pic>
        <p:nvPicPr>
          <p:cNvPr id="9" name="Picture 8" descr="A picture containing tree, outdoor, person&#10;&#10;Description automatically generated">
            <a:extLst>
              <a:ext uri="{FF2B5EF4-FFF2-40B4-BE49-F238E27FC236}">
                <a16:creationId xmlns:a16="http://schemas.microsoft.com/office/drawing/2014/main" id="{1E28AF7C-7B2F-C63F-537D-4CA584428033}"/>
              </a:ext>
            </a:extLst>
          </p:cNvPr>
          <p:cNvPicPr>
            <a:picLocks noChangeAspect="1"/>
          </p:cNvPicPr>
          <p:nvPr/>
        </p:nvPicPr>
        <p:blipFill rotWithShape="1">
          <a:blip r:embed="rId7" cstate="hqprint">
            <a:extLst>
              <a:ext uri="{28A0092B-C50C-407E-A947-70E740481C1C}">
                <a14:useLocalDpi xmlns:a14="http://schemas.microsoft.com/office/drawing/2010/main" val="0"/>
              </a:ext>
            </a:extLst>
          </a:blip>
          <a:srcRect l="2982" t="37080" r="7734" b="-635"/>
          <a:stretch/>
        </p:blipFill>
        <p:spPr>
          <a:xfrm>
            <a:off x="6940973" y="501447"/>
            <a:ext cx="2600960" cy="2468610"/>
          </a:xfrm>
          <a:prstGeom prst="rect">
            <a:avLst/>
          </a:prstGeom>
        </p:spPr>
      </p:pic>
      <p:pic>
        <p:nvPicPr>
          <p:cNvPr id="11" name="Picture 10" descr="A picture containing person, little, outdoor, child&#10;&#10;Description automatically generated">
            <a:extLst>
              <a:ext uri="{FF2B5EF4-FFF2-40B4-BE49-F238E27FC236}">
                <a16:creationId xmlns:a16="http://schemas.microsoft.com/office/drawing/2014/main" id="{27CB777E-1E4F-6B1E-0A5A-9CEAFE46DA35}"/>
              </a:ext>
            </a:extLst>
          </p:cNvPr>
          <p:cNvPicPr>
            <a:picLocks noChangeAspect="1"/>
          </p:cNvPicPr>
          <p:nvPr/>
        </p:nvPicPr>
        <p:blipFill rotWithShape="1">
          <a:blip r:embed="rId8">
            <a:extLst>
              <a:ext uri="{28A0092B-C50C-407E-A947-70E740481C1C}">
                <a14:useLocalDpi xmlns:a14="http://schemas.microsoft.com/office/drawing/2010/main" val="0"/>
              </a:ext>
            </a:extLst>
          </a:blip>
          <a:srcRect l="36112" t="31561" r="24907" b="26790"/>
          <a:stretch/>
        </p:blipFill>
        <p:spPr>
          <a:xfrm>
            <a:off x="6632542" y="4363866"/>
            <a:ext cx="2909391" cy="2331387"/>
          </a:xfrm>
          <a:prstGeom prst="rect">
            <a:avLst/>
          </a:prstGeom>
        </p:spPr>
      </p:pic>
      <p:pic>
        <p:nvPicPr>
          <p:cNvPr id="6" name="Picture 5" descr="A child holding a teddy bear&#10;&#10;Description automatically generated with medium confidence">
            <a:extLst>
              <a:ext uri="{FF2B5EF4-FFF2-40B4-BE49-F238E27FC236}">
                <a16:creationId xmlns:a16="http://schemas.microsoft.com/office/drawing/2014/main" id="{84028DAE-2F19-0F15-C051-5A5CCDECD1C8}"/>
              </a:ext>
            </a:extLst>
          </p:cNvPr>
          <p:cNvPicPr>
            <a:picLocks noChangeAspect="1"/>
          </p:cNvPicPr>
          <p:nvPr/>
        </p:nvPicPr>
        <p:blipFill rotWithShape="1">
          <a:blip r:embed="rId9" cstate="hqprint">
            <a:extLst>
              <a:ext uri="{28A0092B-C50C-407E-A947-70E740481C1C}">
                <a14:useLocalDpi xmlns:a14="http://schemas.microsoft.com/office/drawing/2010/main" val="0"/>
              </a:ext>
            </a:extLst>
          </a:blip>
          <a:srcRect t="16140" r="13619"/>
          <a:stretch/>
        </p:blipFill>
        <p:spPr>
          <a:xfrm>
            <a:off x="3593291" y="3627597"/>
            <a:ext cx="2309283" cy="2989165"/>
          </a:xfrm>
          <a:prstGeom prst="rect">
            <a:avLst/>
          </a:prstGeom>
        </p:spPr>
      </p:pic>
      <p:pic>
        <p:nvPicPr>
          <p:cNvPr id="4" name="Picture 3">
            <a:extLst>
              <a:ext uri="{FF2B5EF4-FFF2-40B4-BE49-F238E27FC236}">
                <a16:creationId xmlns:a16="http://schemas.microsoft.com/office/drawing/2014/main" id="{B9403D1D-27FB-ABC8-1FD3-43A97EE7FAA2}"/>
              </a:ext>
            </a:extLst>
          </p:cNvPr>
          <p:cNvPicPr>
            <a:picLocks noChangeAspect="1"/>
          </p:cNvPicPr>
          <p:nvPr/>
        </p:nvPicPr>
        <p:blipFill>
          <a:blip r:embed="rId10"/>
          <a:stretch>
            <a:fillRect/>
          </a:stretch>
        </p:blipFill>
        <p:spPr>
          <a:xfrm>
            <a:off x="1921933" y="4546218"/>
            <a:ext cx="1204774" cy="2001033"/>
          </a:xfrm>
          <a:prstGeom prst="rect">
            <a:avLst/>
          </a:prstGeom>
        </p:spPr>
      </p:pic>
      <p:pic>
        <p:nvPicPr>
          <p:cNvPr id="12" name="Audio 11">
            <a:hlinkClick r:id="" action="ppaction://media"/>
            <a:extLst>
              <a:ext uri="{FF2B5EF4-FFF2-40B4-BE49-F238E27FC236}">
                <a16:creationId xmlns:a16="http://schemas.microsoft.com/office/drawing/2014/main" id="{AC6A000E-65B5-2C0F-59E3-CAEFBA43866F}"/>
              </a:ext>
            </a:extLst>
          </p:cNvPr>
          <p:cNvPicPr>
            <a:picLocks noChangeAspect="1"/>
          </p:cNvPicPr>
          <p:nvPr>
            <a:audioFile r:link="rId2"/>
            <p:extLst>
              <p:ext uri="{DAA4B4D4-6D71-4841-9C94-3DE7FCFB9230}">
                <p14:media xmlns:p14="http://schemas.microsoft.com/office/powerpoint/2010/main" r:embed="rId1"/>
              </p:ext>
            </p:extLst>
          </p:nvPr>
        </p:nvPicPr>
        <p:blipFill>
          <a:blip r:embed="rId11"/>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738374116"/>
      </p:ext>
    </p:extLst>
  </p:cSld>
  <p:clrMapOvr>
    <a:masterClrMapping/>
  </p:clrMapOvr>
  <mc:AlternateContent xmlns:mc="http://schemas.openxmlformats.org/markup-compatibility/2006">
    <mc:Choice xmlns:p14="http://schemas.microsoft.com/office/powerpoint/2010/main" Requires="p14">
      <p:transition spd="slow" p14:dur="2000" advTm="42259"/>
    </mc:Choice>
    <mc:Fallback>
      <p:transition spd="slow" advTm="422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67986-C72F-599A-3B8C-F2BB7A26ED38}"/>
              </a:ext>
            </a:extLst>
          </p:cNvPr>
          <p:cNvSpPr>
            <a:spLocks noGrp="1"/>
          </p:cNvSpPr>
          <p:nvPr>
            <p:ph type="title"/>
          </p:nvPr>
        </p:nvSpPr>
        <p:spPr/>
        <p:txBody>
          <a:bodyPr/>
          <a:lstStyle/>
          <a:p>
            <a:r>
              <a:rPr lang="en-GB" dirty="0"/>
              <a:t>           </a:t>
            </a:r>
            <a:r>
              <a:rPr lang="en-GB" sz="6600" dirty="0"/>
              <a:t>Den building </a:t>
            </a:r>
            <a:endParaRPr lang="en-GB" dirty="0"/>
          </a:p>
        </p:txBody>
      </p:sp>
      <p:pic>
        <p:nvPicPr>
          <p:cNvPr id="25" name="Picture 24" descr="A picture containing tree, outdoor&#10;&#10;Description automatically generated">
            <a:extLst>
              <a:ext uri="{FF2B5EF4-FFF2-40B4-BE49-F238E27FC236}">
                <a16:creationId xmlns:a16="http://schemas.microsoft.com/office/drawing/2014/main" id="{A2201018-C725-D2AE-FFCA-155807ABD9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155812" y="3360583"/>
            <a:ext cx="3778249" cy="2833687"/>
          </a:xfrm>
          <a:prstGeom prst="rect">
            <a:avLst/>
          </a:prstGeom>
        </p:spPr>
      </p:pic>
      <p:pic>
        <p:nvPicPr>
          <p:cNvPr id="27" name="Picture 26" descr="A picture containing outdoor, tree&#10;&#10;Description automatically generated">
            <a:extLst>
              <a:ext uri="{FF2B5EF4-FFF2-40B4-BE49-F238E27FC236}">
                <a16:creationId xmlns:a16="http://schemas.microsoft.com/office/drawing/2014/main" id="{9DC5FDDA-6B38-1DC5-05D1-DC479EFC0A7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60581" y="4022411"/>
            <a:ext cx="3525519" cy="2644140"/>
          </a:xfrm>
          <a:prstGeom prst="rect">
            <a:avLst/>
          </a:prstGeom>
        </p:spPr>
      </p:pic>
      <p:pic>
        <p:nvPicPr>
          <p:cNvPr id="29" name="Picture 28" descr="A picture containing tree, outdoor, grass, ground&#10;&#10;Description automatically generated">
            <a:extLst>
              <a:ext uri="{FF2B5EF4-FFF2-40B4-BE49-F238E27FC236}">
                <a16:creationId xmlns:a16="http://schemas.microsoft.com/office/drawing/2014/main" id="{E5A42A7B-9450-FF37-5D64-5A26B598FFF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81369" y="4022411"/>
            <a:ext cx="3525520" cy="2644140"/>
          </a:xfrm>
          <a:prstGeom prst="rect">
            <a:avLst/>
          </a:prstGeom>
        </p:spPr>
      </p:pic>
      <p:pic>
        <p:nvPicPr>
          <p:cNvPr id="34" name="Picture 33">
            <a:extLst>
              <a:ext uri="{FF2B5EF4-FFF2-40B4-BE49-F238E27FC236}">
                <a16:creationId xmlns:a16="http://schemas.microsoft.com/office/drawing/2014/main" id="{6E773404-F515-7DEB-37F0-478122354839}"/>
              </a:ext>
            </a:extLst>
          </p:cNvPr>
          <p:cNvPicPr>
            <a:picLocks noChangeAspect="1"/>
          </p:cNvPicPr>
          <p:nvPr/>
        </p:nvPicPr>
        <p:blipFill>
          <a:blip r:embed="rId8"/>
          <a:stretch>
            <a:fillRect/>
          </a:stretch>
        </p:blipFill>
        <p:spPr>
          <a:xfrm>
            <a:off x="9762067" y="151249"/>
            <a:ext cx="2224032" cy="2834237"/>
          </a:xfrm>
          <a:prstGeom prst="rect">
            <a:avLst/>
          </a:prstGeom>
        </p:spPr>
      </p:pic>
      <p:pic>
        <p:nvPicPr>
          <p:cNvPr id="36" name="Picture 35" descr="A picture containing text&#10;&#10;Description automatically generated">
            <a:extLst>
              <a:ext uri="{FF2B5EF4-FFF2-40B4-BE49-F238E27FC236}">
                <a16:creationId xmlns:a16="http://schemas.microsoft.com/office/drawing/2014/main" id="{5CD499A7-DF9E-D953-4389-8A0D5B4C4A93}"/>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156761" y="151249"/>
            <a:ext cx="3259775" cy="2444831"/>
          </a:xfrm>
          <a:prstGeom prst="rect">
            <a:avLst/>
          </a:prstGeom>
        </p:spPr>
      </p:pic>
      <p:sp>
        <p:nvSpPr>
          <p:cNvPr id="37" name="TextBox 36">
            <a:extLst>
              <a:ext uri="{FF2B5EF4-FFF2-40B4-BE49-F238E27FC236}">
                <a16:creationId xmlns:a16="http://schemas.microsoft.com/office/drawing/2014/main" id="{A9D53F62-0249-8B34-3DBB-44CF4A4FEF36}"/>
              </a:ext>
            </a:extLst>
          </p:cNvPr>
          <p:cNvSpPr txBox="1"/>
          <p:nvPr/>
        </p:nvSpPr>
        <p:spPr>
          <a:xfrm>
            <a:off x="4040636" y="2027242"/>
            <a:ext cx="4908631" cy="923330"/>
          </a:xfrm>
          <a:prstGeom prst="rect">
            <a:avLst/>
          </a:prstGeom>
          <a:noFill/>
        </p:spPr>
        <p:txBody>
          <a:bodyPr wrap="square" rtlCol="0">
            <a:spAutoFit/>
          </a:bodyPr>
          <a:lstStyle/>
          <a:p>
            <a:pPr marL="285750" indent="-285750">
              <a:buFont typeface="Arial" panose="020B0604020202020204" pitchFamily="34" charset="0"/>
              <a:buChar char="•"/>
            </a:pPr>
            <a:r>
              <a:rPr lang="en-GB" dirty="0"/>
              <a:t>Den building Box</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Enhanced resources</a:t>
            </a:r>
          </a:p>
        </p:txBody>
      </p:sp>
      <p:pic>
        <p:nvPicPr>
          <p:cNvPr id="5" name="Audio 4">
            <a:hlinkClick r:id="" action="ppaction://media"/>
            <a:extLst>
              <a:ext uri="{FF2B5EF4-FFF2-40B4-BE49-F238E27FC236}">
                <a16:creationId xmlns:a16="http://schemas.microsoft.com/office/drawing/2014/main" id="{F3AD122B-8814-FC82-0F16-703657BE02BF}"/>
              </a:ext>
            </a:extLst>
          </p:cNvPr>
          <p:cNvPicPr>
            <a:picLocks noChangeAspect="1"/>
          </p:cNvPicPr>
          <p:nvPr>
            <a:audioFile r:link="rId2"/>
            <p:extLst>
              <p:ext uri="{DAA4B4D4-6D71-4841-9C94-3DE7FCFB9230}">
                <p14:media xmlns:p14="http://schemas.microsoft.com/office/powerpoint/2010/main" r:embed="rId1"/>
              </p:ext>
            </p:extLst>
          </p:nvPr>
        </p:nvPicPr>
        <p:blipFill>
          <a:blip r:embed="rId10"/>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359475783"/>
      </p:ext>
    </p:extLst>
  </p:cSld>
  <p:clrMapOvr>
    <a:masterClrMapping/>
  </p:clrMapOvr>
  <mc:AlternateContent xmlns:mc="http://schemas.openxmlformats.org/markup-compatibility/2006">
    <mc:Choice xmlns:p14="http://schemas.microsoft.com/office/powerpoint/2010/main" Requires="p14">
      <p:transition spd="slow" p14:dur="2000" advTm="19353"/>
    </mc:Choice>
    <mc:Fallback>
      <p:transition spd="slow" advTm="193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358F6B-D9EA-4375-6937-F28765137583}"/>
              </a:ext>
            </a:extLst>
          </p:cNvPr>
          <p:cNvSpPr>
            <a:spLocks noGrp="1"/>
          </p:cNvSpPr>
          <p:nvPr>
            <p:ph type="ctrTitle"/>
          </p:nvPr>
        </p:nvSpPr>
        <p:spPr>
          <a:xfrm>
            <a:off x="1131299" y="384611"/>
            <a:ext cx="5099819" cy="982276"/>
          </a:xfrm>
        </p:spPr>
        <p:txBody>
          <a:bodyPr>
            <a:normAutofit fontScale="90000"/>
          </a:bodyPr>
          <a:lstStyle/>
          <a:p>
            <a:r>
              <a:rPr lang="en-GB" dirty="0"/>
              <a:t>   </a:t>
            </a:r>
            <a:br>
              <a:rPr lang="en-GB" dirty="0"/>
            </a:br>
            <a:r>
              <a:rPr lang="en-GB" dirty="0"/>
              <a:t>Construction</a:t>
            </a:r>
          </a:p>
        </p:txBody>
      </p:sp>
      <p:sp>
        <p:nvSpPr>
          <p:cNvPr id="5" name="Subtitle 4">
            <a:extLst>
              <a:ext uri="{FF2B5EF4-FFF2-40B4-BE49-F238E27FC236}">
                <a16:creationId xmlns:a16="http://schemas.microsoft.com/office/drawing/2014/main" id="{2FA9F271-13E6-EECA-AC0F-2B4E58355B02}"/>
              </a:ext>
            </a:extLst>
          </p:cNvPr>
          <p:cNvSpPr>
            <a:spLocks noGrp="1"/>
          </p:cNvSpPr>
          <p:nvPr>
            <p:ph type="subTitle" idx="1"/>
          </p:nvPr>
        </p:nvSpPr>
        <p:spPr>
          <a:xfrm>
            <a:off x="1253847" y="1684145"/>
            <a:ext cx="4373955" cy="1414127"/>
          </a:xfrm>
        </p:spPr>
        <p:txBody>
          <a:bodyPr>
            <a:normAutofit/>
          </a:bodyPr>
          <a:lstStyle/>
          <a:p>
            <a:pPr marL="285750" indent="-285750">
              <a:buFont typeface="Arial" panose="020B0604020202020204" pitchFamily="34" charset="0"/>
              <a:buChar char="•"/>
            </a:pPr>
            <a:r>
              <a:rPr lang="en-GB" dirty="0"/>
              <a:t>Outdoor Construction </a:t>
            </a:r>
          </a:p>
          <a:p>
            <a:pPr marL="285750" indent="-285750">
              <a:buFont typeface="Arial" panose="020B0604020202020204" pitchFamily="34" charset="0"/>
              <a:buChar char="•"/>
            </a:pPr>
            <a:r>
              <a:rPr lang="en-GB" dirty="0"/>
              <a:t>Choosing Units</a:t>
            </a:r>
          </a:p>
          <a:p>
            <a:pPr marL="285750" indent="-285750">
              <a:buFont typeface="Arial" panose="020B0604020202020204" pitchFamily="34" charset="0"/>
              <a:buChar char="•"/>
            </a:pPr>
            <a:r>
              <a:rPr lang="en-GB" dirty="0"/>
              <a:t>Loose parts</a:t>
            </a:r>
          </a:p>
        </p:txBody>
      </p:sp>
      <p:pic>
        <p:nvPicPr>
          <p:cNvPr id="3" name="Picture 2" descr="Text&#10;&#10;Description automatically generated with low confidence">
            <a:extLst>
              <a:ext uri="{FF2B5EF4-FFF2-40B4-BE49-F238E27FC236}">
                <a16:creationId xmlns:a16="http://schemas.microsoft.com/office/drawing/2014/main" id="{EC91F3BD-586D-FE2E-423E-B802F2D04687}"/>
              </a:ext>
            </a:extLst>
          </p:cNvPr>
          <p:cNvPicPr>
            <a:picLocks noChangeAspect="1"/>
          </p:cNvPicPr>
          <p:nvPr/>
        </p:nvPicPr>
        <p:blipFill rotWithShape="1">
          <a:blip r:embed="rId5">
            <a:extLst>
              <a:ext uri="{28A0092B-C50C-407E-A947-70E740481C1C}">
                <a14:useLocalDpi xmlns:a14="http://schemas.microsoft.com/office/drawing/2010/main" val="0"/>
              </a:ext>
            </a:extLst>
          </a:blip>
          <a:srcRect t="12397" r="12333" b="6518"/>
          <a:stretch/>
        </p:blipFill>
        <p:spPr>
          <a:xfrm>
            <a:off x="284480" y="3759727"/>
            <a:ext cx="4267202" cy="2960109"/>
          </a:xfrm>
          <a:prstGeom prst="rect">
            <a:avLst/>
          </a:prstGeom>
        </p:spPr>
      </p:pic>
      <p:pic>
        <p:nvPicPr>
          <p:cNvPr id="7" name="Picture 6" descr="A picture containing text, newspaper&#10;&#10;Description automatically generated">
            <a:extLst>
              <a:ext uri="{FF2B5EF4-FFF2-40B4-BE49-F238E27FC236}">
                <a16:creationId xmlns:a16="http://schemas.microsoft.com/office/drawing/2014/main" id="{C51A3DBF-AE66-2682-09FF-46E33FF31727}"/>
              </a:ext>
            </a:extLst>
          </p:cNvPr>
          <p:cNvPicPr>
            <a:picLocks noChangeAspect="1"/>
          </p:cNvPicPr>
          <p:nvPr/>
        </p:nvPicPr>
        <p:blipFill rotWithShape="1">
          <a:blip r:embed="rId6">
            <a:extLst>
              <a:ext uri="{28A0092B-C50C-407E-A947-70E740481C1C}">
                <a14:useLocalDpi xmlns:a14="http://schemas.microsoft.com/office/drawing/2010/main" val="0"/>
              </a:ext>
            </a:extLst>
          </a:blip>
          <a:srcRect t="10371" r="10300" b="3555"/>
          <a:stretch/>
        </p:blipFill>
        <p:spPr>
          <a:xfrm>
            <a:off x="7916637" y="3759726"/>
            <a:ext cx="4113091" cy="2960109"/>
          </a:xfrm>
          <a:prstGeom prst="rect">
            <a:avLst/>
          </a:prstGeom>
        </p:spPr>
      </p:pic>
      <p:pic>
        <p:nvPicPr>
          <p:cNvPr id="9" name="Picture 8">
            <a:extLst>
              <a:ext uri="{FF2B5EF4-FFF2-40B4-BE49-F238E27FC236}">
                <a16:creationId xmlns:a16="http://schemas.microsoft.com/office/drawing/2014/main" id="{6620EA54-A851-D435-DE00-4206F39F4E87}"/>
              </a:ext>
            </a:extLst>
          </p:cNvPr>
          <p:cNvPicPr>
            <a:picLocks noChangeAspect="1"/>
          </p:cNvPicPr>
          <p:nvPr/>
        </p:nvPicPr>
        <p:blipFill rotWithShape="1">
          <a:blip r:embed="rId7">
            <a:extLst>
              <a:ext uri="{28A0092B-C50C-407E-A947-70E740481C1C}">
                <a14:useLocalDpi xmlns:a14="http://schemas.microsoft.com/office/drawing/2010/main" val="0"/>
              </a:ext>
            </a:extLst>
          </a:blip>
          <a:srcRect l="23704" t="19976" b="18790"/>
          <a:stretch/>
        </p:blipFill>
        <p:spPr>
          <a:xfrm rot="5400000">
            <a:off x="4560490" y="4310753"/>
            <a:ext cx="3071019" cy="1848575"/>
          </a:xfrm>
          <a:prstGeom prst="rect">
            <a:avLst/>
          </a:prstGeom>
        </p:spPr>
      </p:pic>
      <p:pic>
        <p:nvPicPr>
          <p:cNvPr id="2" name="Picture 1">
            <a:extLst>
              <a:ext uri="{FF2B5EF4-FFF2-40B4-BE49-F238E27FC236}">
                <a16:creationId xmlns:a16="http://schemas.microsoft.com/office/drawing/2014/main" id="{E5E6F0A3-9867-256A-1C08-10C5A45F811D}"/>
              </a:ext>
            </a:extLst>
          </p:cNvPr>
          <p:cNvPicPr>
            <a:picLocks noChangeAspect="1"/>
          </p:cNvPicPr>
          <p:nvPr/>
        </p:nvPicPr>
        <p:blipFill rotWithShape="1">
          <a:blip r:embed="rId8"/>
          <a:srcRect r="11426" b="26563"/>
          <a:stretch/>
        </p:blipFill>
        <p:spPr>
          <a:xfrm>
            <a:off x="10387616" y="834788"/>
            <a:ext cx="1346169" cy="1698713"/>
          </a:xfrm>
          <a:prstGeom prst="rect">
            <a:avLst/>
          </a:prstGeom>
        </p:spPr>
      </p:pic>
      <p:sp>
        <p:nvSpPr>
          <p:cNvPr id="6" name="TextBox 5">
            <a:extLst>
              <a:ext uri="{FF2B5EF4-FFF2-40B4-BE49-F238E27FC236}">
                <a16:creationId xmlns:a16="http://schemas.microsoft.com/office/drawing/2014/main" id="{A3725F83-4CFD-4089-41A7-681AF11EE53F}"/>
              </a:ext>
            </a:extLst>
          </p:cNvPr>
          <p:cNvSpPr txBox="1"/>
          <p:nvPr/>
        </p:nvSpPr>
        <p:spPr>
          <a:xfrm>
            <a:off x="6375051" y="662231"/>
            <a:ext cx="3083171" cy="2677656"/>
          </a:xfrm>
          <a:prstGeom prst="rect">
            <a:avLst/>
          </a:prstGeom>
          <a:noFill/>
        </p:spPr>
        <p:txBody>
          <a:bodyPr wrap="square" rtlCol="0">
            <a:spAutoFit/>
          </a:bodyPr>
          <a:lstStyle/>
          <a:p>
            <a:r>
              <a:rPr lang="en-GB" sz="1400" dirty="0"/>
              <a:t>“Staff embrace a risk benefit approach and</a:t>
            </a:r>
          </a:p>
          <a:p>
            <a:r>
              <a:rPr lang="en-GB" sz="1400" dirty="0"/>
              <a:t>support children to safely engage in play to</a:t>
            </a:r>
          </a:p>
          <a:p>
            <a:r>
              <a:rPr lang="en-GB" sz="1400" dirty="0"/>
              <a:t>push their own boundaries and build self confidence.”</a:t>
            </a:r>
          </a:p>
          <a:p>
            <a:r>
              <a:rPr lang="en-GB" sz="1400" dirty="0"/>
              <a:t> </a:t>
            </a:r>
          </a:p>
          <a:p>
            <a:r>
              <a:rPr lang="en-GB" sz="1400" dirty="0"/>
              <a:t>A Quality Framework for </a:t>
            </a:r>
            <a:r>
              <a:rPr lang="en-GB" sz="1400" dirty="0" err="1"/>
              <a:t>daycare</a:t>
            </a:r>
            <a:r>
              <a:rPr lang="en-GB" sz="1400" dirty="0"/>
              <a:t> of children, childminding and school-aged childcare. Pg. 39</a:t>
            </a:r>
          </a:p>
          <a:p>
            <a:endParaRPr lang="en-GB" sz="1400" dirty="0"/>
          </a:p>
          <a:p>
            <a:endParaRPr lang="en-GB" sz="1400" dirty="0"/>
          </a:p>
        </p:txBody>
      </p:sp>
      <p:pic>
        <p:nvPicPr>
          <p:cNvPr id="17" name="Audio 16">
            <a:hlinkClick r:id="" action="ppaction://media"/>
            <a:extLst>
              <a:ext uri="{FF2B5EF4-FFF2-40B4-BE49-F238E27FC236}">
                <a16:creationId xmlns:a16="http://schemas.microsoft.com/office/drawing/2014/main" id="{B34F2BBD-6EC5-ED1F-CFDD-1A3F71046882}"/>
              </a:ext>
            </a:extLst>
          </p:cNvPr>
          <p:cNvPicPr>
            <a:picLocks noChangeAspect="1"/>
          </p:cNvPicPr>
          <p:nvPr>
            <a:audioFile r:link="rId2"/>
            <p:extLst>
              <p:ext uri="{DAA4B4D4-6D71-4841-9C94-3DE7FCFB9230}">
                <p14:media xmlns:p14="http://schemas.microsoft.com/office/powerpoint/2010/main" r:embed="rId1"/>
              </p:ext>
            </p:extLst>
          </p:nvPr>
        </p:nvPicPr>
        <p:blipFill>
          <a:blip r:embed="rId9"/>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925923609"/>
      </p:ext>
    </p:extLst>
  </p:cSld>
  <p:clrMapOvr>
    <a:masterClrMapping/>
  </p:clrMapOvr>
  <mc:AlternateContent xmlns:mc="http://schemas.openxmlformats.org/markup-compatibility/2006">
    <mc:Choice xmlns:p14="http://schemas.microsoft.com/office/powerpoint/2010/main" Requires="p14">
      <p:transition spd="slow" p14:dur="2000" advTm="23949"/>
    </mc:Choice>
    <mc:Fallback>
      <p:transition spd="slow" advTm="239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DE587-6313-6DFB-983F-7A4F95244F1B}"/>
              </a:ext>
            </a:extLst>
          </p:cNvPr>
          <p:cNvSpPr>
            <a:spLocks noGrp="1"/>
          </p:cNvSpPr>
          <p:nvPr>
            <p:ph type="ctrTitle"/>
          </p:nvPr>
        </p:nvSpPr>
        <p:spPr>
          <a:xfrm>
            <a:off x="1434779" y="69211"/>
            <a:ext cx="7058981" cy="1126283"/>
          </a:xfrm>
        </p:spPr>
        <p:txBody>
          <a:bodyPr/>
          <a:lstStyle/>
          <a:p>
            <a:r>
              <a:rPr lang="en-GB" dirty="0"/>
              <a:t>Physical Challenges</a:t>
            </a:r>
          </a:p>
        </p:txBody>
      </p:sp>
      <p:sp>
        <p:nvSpPr>
          <p:cNvPr id="3" name="Subtitle 2">
            <a:extLst>
              <a:ext uri="{FF2B5EF4-FFF2-40B4-BE49-F238E27FC236}">
                <a16:creationId xmlns:a16="http://schemas.microsoft.com/office/drawing/2014/main" id="{D4326A55-4649-0700-46A2-283569998B32}"/>
              </a:ext>
            </a:extLst>
          </p:cNvPr>
          <p:cNvSpPr>
            <a:spLocks noGrp="1"/>
          </p:cNvSpPr>
          <p:nvPr>
            <p:ph type="subTitle" idx="1"/>
          </p:nvPr>
        </p:nvSpPr>
        <p:spPr>
          <a:xfrm>
            <a:off x="2584552" y="1997926"/>
            <a:ext cx="8915399" cy="1126283"/>
          </a:xfrm>
        </p:spPr>
        <p:txBody>
          <a:bodyPr>
            <a:normAutofit lnSpcReduction="10000"/>
          </a:bodyPr>
          <a:lstStyle/>
          <a:p>
            <a:pPr marL="285750" indent="-285750">
              <a:buFont typeface="Arial" panose="020B0604020202020204" pitchFamily="34" charset="0"/>
              <a:buChar char="•"/>
            </a:pPr>
            <a:r>
              <a:rPr lang="en-GB" dirty="0"/>
              <a:t>Explorative Play</a:t>
            </a:r>
          </a:p>
          <a:p>
            <a:pPr marL="285750" indent="-285750">
              <a:buFont typeface="Arial" panose="020B0604020202020204" pitchFamily="34" charset="0"/>
              <a:buChar char="•"/>
            </a:pPr>
            <a:r>
              <a:rPr lang="en-GB" dirty="0"/>
              <a:t>Music Wall </a:t>
            </a:r>
          </a:p>
          <a:p>
            <a:pPr marL="285750" indent="-285750">
              <a:buFont typeface="Arial" panose="020B0604020202020204" pitchFamily="34" charset="0"/>
              <a:buChar char="•"/>
            </a:pPr>
            <a:r>
              <a:rPr lang="en-GB" dirty="0"/>
              <a:t>Health and Wellbeing</a:t>
            </a:r>
          </a:p>
        </p:txBody>
      </p:sp>
      <p:pic>
        <p:nvPicPr>
          <p:cNvPr id="5" name="Picture 4" descr="A picture containing outdoor&#10;&#10;Description automatically generated">
            <a:extLst>
              <a:ext uri="{FF2B5EF4-FFF2-40B4-BE49-F238E27FC236}">
                <a16:creationId xmlns:a16="http://schemas.microsoft.com/office/drawing/2014/main" id="{8BC07AA1-BA43-10BD-E6AB-D013E48EAD1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9070270" y="4083403"/>
            <a:ext cx="3045177" cy="2283883"/>
          </a:xfrm>
          <a:prstGeom prst="rect">
            <a:avLst/>
          </a:prstGeom>
        </p:spPr>
      </p:pic>
      <p:pic>
        <p:nvPicPr>
          <p:cNvPr id="7" name="Picture 6" descr="A picture containing person, child, outdoor, umbrella&#10;&#10;Description automatically generated">
            <a:extLst>
              <a:ext uri="{FF2B5EF4-FFF2-40B4-BE49-F238E27FC236}">
                <a16:creationId xmlns:a16="http://schemas.microsoft.com/office/drawing/2014/main" id="{48304A8C-35D2-033B-7A9B-AFA4A63CD86D}"/>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l="1" t="15112" r="1210"/>
          <a:stretch/>
        </p:blipFill>
        <p:spPr>
          <a:xfrm>
            <a:off x="6341811" y="3712035"/>
            <a:ext cx="2649788" cy="3035898"/>
          </a:xfrm>
          <a:prstGeom prst="rect">
            <a:avLst/>
          </a:prstGeom>
        </p:spPr>
      </p:pic>
      <p:pic>
        <p:nvPicPr>
          <p:cNvPr id="9" name="Picture 8" descr="A picture containing grass, outdoor&#10;&#10;Description automatically generated">
            <a:extLst>
              <a:ext uri="{FF2B5EF4-FFF2-40B4-BE49-F238E27FC236}">
                <a16:creationId xmlns:a16="http://schemas.microsoft.com/office/drawing/2014/main" id="{97E794E0-4832-B78D-7574-FA8F9FF6221B}"/>
              </a:ext>
            </a:extLst>
          </p:cNvPr>
          <p:cNvPicPr>
            <a:picLocks noChangeAspect="1"/>
          </p:cNvPicPr>
          <p:nvPr/>
        </p:nvPicPr>
        <p:blipFill rotWithShape="1">
          <a:blip r:embed="rId7">
            <a:extLst>
              <a:ext uri="{28A0092B-C50C-407E-A947-70E740481C1C}">
                <a14:useLocalDpi xmlns:a14="http://schemas.microsoft.com/office/drawing/2010/main" val="0"/>
              </a:ext>
            </a:extLst>
          </a:blip>
          <a:srcRect l="28358"/>
          <a:stretch/>
        </p:blipFill>
        <p:spPr>
          <a:xfrm rot="5400000">
            <a:off x="3363303" y="4015236"/>
            <a:ext cx="2670125" cy="2795269"/>
          </a:xfrm>
          <a:prstGeom prst="rect">
            <a:avLst/>
          </a:prstGeom>
        </p:spPr>
      </p:pic>
      <p:pic>
        <p:nvPicPr>
          <p:cNvPr id="8" name="Picture 7" descr="A picture containing text&#10;&#10;Description automatically generated">
            <a:extLst>
              <a:ext uri="{FF2B5EF4-FFF2-40B4-BE49-F238E27FC236}">
                <a16:creationId xmlns:a16="http://schemas.microsoft.com/office/drawing/2014/main" id="{1F240043-ED46-D343-FAAE-BB960AD89395}"/>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239581" y="4555149"/>
            <a:ext cx="2815339" cy="2111504"/>
          </a:xfrm>
          <a:prstGeom prst="rect">
            <a:avLst/>
          </a:prstGeom>
        </p:spPr>
      </p:pic>
      <p:pic>
        <p:nvPicPr>
          <p:cNvPr id="11" name="Picture 10" descr="A group of paintings on a wall&#10;&#10;Description automatically generated with low confidence">
            <a:extLst>
              <a:ext uri="{FF2B5EF4-FFF2-40B4-BE49-F238E27FC236}">
                <a16:creationId xmlns:a16="http://schemas.microsoft.com/office/drawing/2014/main" id="{63E041A8-0E54-48A0-7404-B42ED96830EA}"/>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9634699" y="1722749"/>
            <a:ext cx="2348088" cy="1761066"/>
          </a:xfrm>
          <a:prstGeom prst="rect">
            <a:avLst/>
          </a:prstGeom>
        </p:spPr>
      </p:pic>
      <p:pic>
        <p:nvPicPr>
          <p:cNvPr id="13" name="Picture 12" descr="A picture containing text, whiteboard&#10;&#10;Description automatically generated">
            <a:extLst>
              <a:ext uri="{FF2B5EF4-FFF2-40B4-BE49-F238E27FC236}">
                <a16:creationId xmlns:a16="http://schemas.microsoft.com/office/drawing/2014/main" id="{BD7BE2FB-11E8-FD93-F77E-B854EBCF0E4E}"/>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6777464" y="1704773"/>
            <a:ext cx="2417267" cy="1812950"/>
          </a:xfrm>
          <a:prstGeom prst="rect">
            <a:avLst/>
          </a:prstGeom>
        </p:spPr>
      </p:pic>
      <p:pic>
        <p:nvPicPr>
          <p:cNvPr id="4" name="Picture 3">
            <a:extLst>
              <a:ext uri="{FF2B5EF4-FFF2-40B4-BE49-F238E27FC236}">
                <a16:creationId xmlns:a16="http://schemas.microsoft.com/office/drawing/2014/main" id="{7236E850-8547-9A59-B53A-86F02C8CD540}"/>
              </a:ext>
            </a:extLst>
          </p:cNvPr>
          <p:cNvPicPr>
            <a:picLocks noChangeAspect="1"/>
          </p:cNvPicPr>
          <p:nvPr/>
        </p:nvPicPr>
        <p:blipFill>
          <a:blip r:embed="rId11"/>
          <a:stretch>
            <a:fillRect/>
          </a:stretch>
        </p:blipFill>
        <p:spPr>
          <a:xfrm>
            <a:off x="549896" y="1604413"/>
            <a:ext cx="1325144" cy="1913310"/>
          </a:xfrm>
          <a:prstGeom prst="rect">
            <a:avLst/>
          </a:prstGeom>
        </p:spPr>
      </p:pic>
      <p:pic>
        <p:nvPicPr>
          <p:cNvPr id="12" name="Audio 11">
            <a:hlinkClick r:id="" action="ppaction://media"/>
            <a:extLst>
              <a:ext uri="{FF2B5EF4-FFF2-40B4-BE49-F238E27FC236}">
                <a16:creationId xmlns:a16="http://schemas.microsoft.com/office/drawing/2014/main" id="{67527C49-6233-34ED-6DB3-358145D10A14}"/>
              </a:ext>
            </a:extLst>
          </p:cNvPr>
          <p:cNvPicPr>
            <a:picLocks noChangeAspect="1"/>
          </p:cNvPicPr>
          <p:nvPr>
            <a:audioFile r:link="rId2"/>
            <p:extLst>
              <p:ext uri="{DAA4B4D4-6D71-4841-9C94-3DE7FCFB9230}">
                <p14:media xmlns:p14="http://schemas.microsoft.com/office/powerpoint/2010/main" r:embed="rId1"/>
              </p:ext>
            </p:extLst>
          </p:nvPr>
        </p:nvPicPr>
        <p:blipFill>
          <a:blip r:embed="rId12"/>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741269170"/>
      </p:ext>
    </p:extLst>
  </p:cSld>
  <p:clrMapOvr>
    <a:masterClrMapping/>
  </p:clrMapOvr>
  <mc:AlternateContent xmlns:mc="http://schemas.openxmlformats.org/markup-compatibility/2006">
    <mc:Choice xmlns:p14="http://schemas.microsoft.com/office/powerpoint/2010/main" Requires="p14">
      <p:transition spd="slow" p14:dur="2000" advTm="27240"/>
    </mc:Choice>
    <mc:Fallback>
      <p:transition spd="slow" advTm="272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DE4C4-E5DA-3D2B-D214-A86BCD302DA4}"/>
              </a:ext>
            </a:extLst>
          </p:cNvPr>
          <p:cNvSpPr>
            <a:spLocks noGrp="1"/>
          </p:cNvSpPr>
          <p:nvPr>
            <p:ph type="ctrTitle"/>
          </p:nvPr>
        </p:nvSpPr>
        <p:spPr>
          <a:xfrm>
            <a:off x="1003284" y="486103"/>
            <a:ext cx="3979806" cy="1185247"/>
          </a:xfrm>
        </p:spPr>
        <p:txBody>
          <a:bodyPr>
            <a:normAutofit/>
          </a:bodyPr>
          <a:lstStyle/>
          <a:p>
            <a:r>
              <a:rPr lang="en-GB" dirty="0"/>
              <a:t>Messy Play</a:t>
            </a:r>
          </a:p>
        </p:txBody>
      </p:sp>
      <p:sp>
        <p:nvSpPr>
          <p:cNvPr id="3" name="Subtitle 2">
            <a:extLst>
              <a:ext uri="{FF2B5EF4-FFF2-40B4-BE49-F238E27FC236}">
                <a16:creationId xmlns:a16="http://schemas.microsoft.com/office/drawing/2014/main" id="{F13CAB20-1D8D-CDFA-6E9F-959EA723B7C3}"/>
              </a:ext>
            </a:extLst>
          </p:cNvPr>
          <p:cNvSpPr>
            <a:spLocks noGrp="1"/>
          </p:cNvSpPr>
          <p:nvPr>
            <p:ph type="subTitle" idx="1"/>
          </p:nvPr>
        </p:nvSpPr>
        <p:spPr>
          <a:xfrm>
            <a:off x="1327903" y="1848110"/>
            <a:ext cx="3116764" cy="2250144"/>
          </a:xfrm>
        </p:spPr>
        <p:txBody>
          <a:bodyPr>
            <a:normAutofit/>
          </a:bodyPr>
          <a:lstStyle/>
          <a:p>
            <a:pPr marL="285750" indent="-285750">
              <a:buFont typeface="Arial" panose="020B0604020202020204" pitchFamily="34" charset="0"/>
              <a:buChar char="•"/>
            </a:pPr>
            <a:r>
              <a:rPr lang="en-GB" dirty="0"/>
              <a:t>Bug Zone/Bug Hunt Bag</a:t>
            </a:r>
          </a:p>
          <a:p>
            <a:pPr marL="285750" indent="-285750">
              <a:buFont typeface="Arial" panose="020B0604020202020204" pitchFamily="34" charset="0"/>
              <a:buChar char="•"/>
            </a:pPr>
            <a:r>
              <a:rPr lang="en-GB" dirty="0"/>
              <a:t>Sand Pit</a:t>
            </a:r>
          </a:p>
          <a:p>
            <a:pPr marL="285750" indent="-285750">
              <a:buFont typeface="Arial" panose="020B0604020202020204" pitchFamily="34" charset="0"/>
              <a:buChar char="•"/>
            </a:pPr>
            <a:r>
              <a:rPr lang="en-GB" dirty="0"/>
              <a:t>Water Tray</a:t>
            </a:r>
          </a:p>
        </p:txBody>
      </p:sp>
      <p:pic>
        <p:nvPicPr>
          <p:cNvPr id="5" name="Picture 4" descr="A picture containing text, indoor, cluttered&#10;&#10;Description automatically generated">
            <a:extLst>
              <a:ext uri="{FF2B5EF4-FFF2-40B4-BE49-F238E27FC236}">
                <a16:creationId xmlns:a16="http://schemas.microsoft.com/office/drawing/2014/main" id="{A14AD582-ACC6-E0EE-6759-BEF7B2968916}"/>
              </a:ext>
            </a:extLst>
          </p:cNvPr>
          <p:cNvPicPr>
            <a:picLocks noChangeAspect="1"/>
          </p:cNvPicPr>
          <p:nvPr/>
        </p:nvPicPr>
        <p:blipFill rotWithShape="1">
          <a:blip r:embed="rId5">
            <a:extLst>
              <a:ext uri="{28A0092B-C50C-407E-A947-70E740481C1C}">
                <a14:useLocalDpi xmlns:a14="http://schemas.microsoft.com/office/drawing/2010/main" val="0"/>
              </a:ext>
            </a:extLst>
          </a:blip>
          <a:srcRect l="11889" t="18666" r="1038" b="1482"/>
          <a:stretch/>
        </p:blipFill>
        <p:spPr>
          <a:xfrm>
            <a:off x="7678986" y="3753950"/>
            <a:ext cx="4513014" cy="3104050"/>
          </a:xfrm>
          <a:prstGeom prst="rect">
            <a:avLst/>
          </a:prstGeom>
        </p:spPr>
      </p:pic>
      <p:pic>
        <p:nvPicPr>
          <p:cNvPr id="7" name="Picture 6" descr="Text&#10;&#10;Description automatically generated with medium confidence">
            <a:extLst>
              <a:ext uri="{FF2B5EF4-FFF2-40B4-BE49-F238E27FC236}">
                <a16:creationId xmlns:a16="http://schemas.microsoft.com/office/drawing/2014/main" id="{06F1D144-236B-8DB1-2EF7-207DD4E8C0D8}"/>
              </a:ext>
            </a:extLst>
          </p:cNvPr>
          <p:cNvPicPr>
            <a:picLocks noChangeAspect="1"/>
          </p:cNvPicPr>
          <p:nvPr/>
        </p:nvPicPr>
        <p:blipFill rotWithShape="1">
          <a:blip r:embed="rId6">
            <a:extLst>
              <a:ext uri="{28A0092B-C50C-407E-A947-70E740481C1C}">
                <a14:useLocalDpi xmlns:a14="http://schemas.microsoft.com/office/drawing/2010/main" val="0"/>
              </a:ext>
            </a:extLst>
          </a:blip>
          <a:srcRect t="5334" r="13333"/>
          <a:stretch/>
        </p:blipFill>
        <p:spPr>
          <a:xfrm>
            <a:off x="7774825" y="522175"/>
            <a:ext cx="4330955" cy="3072752"/>
          </a:xfrm>
          <a:prstGeom prst="rect">
            <a:avLst/>
          </a:prstGeom>
        </p:spPr>
      </p:pic>
      <p:pic>
        <p:nvPicPr>
          <p:cNvPr id="9" name="Picture 8" descr="A picture containing text, container, box&#10;&#10;Description automatically generated">
            <a:extLst>
              <a:ext uri="{FF2B5EF4-FFF2-40B4-BE49-F238E27FC236}">
                <a16:creationId xmlns:a16="http://schemas.microsoft.com/office/drawing/2014/main" id="{0A5D8582-D76B-5E2D-D31C-CB73425CC83B}"/>
              </a:ext>
            </a:extLst>
          </p:cNvPr>
          <p:cNvPicPr>
            <a:picLocks noChangeAspect="1"/>
          </p:cNvPicPr>
          <p:nvPr/>
        </p:nvPicPr>
        <p:blipFill rotWithShape="1">
          <a:blip r:embed="rId7">
            <a:extLst>
              <a:ext uri="{28A0092B-C50C-407E-A947-70E740481C1C}">
                <a14:useLocalDpi xmlns:a14="http://schemas.microsoft.com/office/drawing/2010/main" val="0"/>
              </a:ext>
            </a:extLst>
          </a:blip>
          <a:srcRect l="16889" t="19407" r="19667" b="18963"/>
          <a:stretch/>
        </p:blipFill>
        <p:spPr>
          <a:xfrm>
            <a:off x="2150228" y="4641286"/>
            <a:ext cx="2921598" cy="2128520"/>
          </a:xfrm>
          <a:prstGeom prst="rect">
            <a:avLst/>
          </a:prstGeom>
        </p:spPr>
      </p:pic>
      <p:pic>
        <p:nvPicPr>
          <p:cNvPr id="11" name="Picture 10" descr="A picture containing text&#10;&#10;Description automatically generated">
            <a:extLst>
              <a:ext uri="{FF2B5EF4-FFF2-40B4-BE49-F238E27FC236}">
                <a16:creationId xmlns:a16="http://schemas.microsoft.com/office/drawing/2014/main" id="{480AC3AB-EE0D-7F30-52DC-5BF5936C02EA}"/>
              </a:ext>
            </a:extLst>
          </p:cNvPr>
          <p:cNvPicPr>
            <a:picLocks noChangeAspect="1"/>
          </p:cNvPicPr>
          <p:nvPr/>
        </p:nvPicPr>
        <p:blipFill rotWithShape="1">
          <a:blip r:embed="rId8">
            <a:extLst>
              <a:ext uri="{28A0092B-C50C-407E-A947-70E740481C1C}">
                <a14:useLocalDpi xmlns:a14="http://schemas.microsoft.com/office/drawing/2010/main" val="0"/>
              </a:ext>
            </a:extLst>
          </a:blip>
          <a:srcRect l="16889" t="21629" r="18034" b="5195"/>
          <a:stretch/>
        </p:blipFill>
        <p:spPr>
          <a:xfrm rot="5400000">
            <a:off x="-183026" y="4720258"/>
            <a:ext cx="2336628" cy="1970577"/>
          </a:xfrm>
          <a:prstGeom prst="rect">
            <a:avLst/>
          </a:prstGeom>
        </p:spPr>
      </p:pic>
      <p:pic>
        <p:nvPicPr>
          <p:cNvPr id="13" name="Picture 12">
            <a:extLst>
              <a:ext uri="{FF2B5EF4-FFF2-40B4-BE49-F238E27FC236}">
                <a16:creationId xmlns:a16="http://schemas.microsoft.com/office/drawing/2014/main" id="{D3CECFBA-36C1-75F4-4DE7-B5AA57626059}"/>
              </a:ext>
            </a:extLst>
          </p:cNvPr>
          <p:cNvPicPr>
            <a:picLocks noChangeAspect="1"/>
          </p:cNvPicPr>
          <p:nvPr/>
        </p:nvPicPr>
        <p:blipFill rotWithShape="1">
          <a:blip r:embed="rId9">
            <a:extLst>
              <a:ext uri="{28A0092B-C50C-407E-A947-70E740481C1C}">
                <a14:useLocalDpi xmlns:a14="http://schemas.microsoft.com/office/drawing/2010/main" val="0"/>
              </a:ext>
            </a:extLst>
          </a:blip>
          <a:srcRect l="30017" t="6379"/>
          <a:stretch/>
        </p:blipFill>
        <p:spPr>
          <a:xfrm rot="5400000">
            <a:off x="5430569" y="4789234"/>
            <a:ext cx="2065330" cy="2072201"/>
          </a:xfrm>
          <a:prstGeom prst="rect">
            <a:avLst/>
          </a:prstGeom>
        </p:spPr>
      </p:pic>
      <p:pic>
        <p:nvPicPr>
          <p:cNvPr id="4" name="Picture 3">
            <a:extLst>
              <a:ext uri="{FF2B5EF4-FFF2-40B4-BE49-F238E27FC236}">
                <a16:creationId xmlns:a16="http://schemas.microsoft.com/office/drawing/2014/main" id="{5907BE2A-AB4E-5B06-D7EE-0CE306A9F3EB}"/>
              </a:ext>
            </a:extLst>
          </p:cNvPr>
          <p:cNvPicPr>
            <a:picLocks noChangeAspect="1"/>
          </p:cNvPicPr>
          <p:nvPr/>
        </p:nvPicPr>
        <p:blipFill>
          <a:blip r:embed="rId10"/>
          <a:stretch>
            <a:fillRect/>
          </a:stretch>
        </p:blipFill>
        <p:spPr>
          <a:xfrm>
            <a:off x="6547545" y="169805"/>
            <a:ext cx="951790" cy="1678305"/>
          </a:xfrm>
          <a:prstGeom prst="rect">
            <a:avLst/>
          </a:prstGeom>
        </p:spPr>
      </p:pic>
      <p:pic>
        <p:nvPicPr>
          <p:cNvPr id="6" name="Picture 5">
            <a:extLst>
              <a:ext uri="{FF2B5EF4-FFF2-40B4-BE49-F238E27FC236}">
                <a16:creationId xmlns:a16="http://schemas.microsoft.com/office/drawing/2014/main" id="{DC4A7913-3AC1-94B2-D99B-84E7D57C191C}"/>
              </a:ext>
            </a:extLst>
          </p:cNvPr>
          <p:cNvPicPr>
            <a:picLocks noChangeAspect="1"/>
          </p:cNvPicPr>
          <p:nvPr/>
        </p:nvPicPr>
        <p:blipFill>
          <a:blip r:embed="rId11"/>
          <a:stretch>
            <a:fillRect/>
          </a:stretch>
        </p:blipFill>
        <p:spPr>
          <a:xfrm>
            <a:off x="5089101" y="133962"/>
            <a:ext cx="1212030" cy="1749990"/>
          </a:xfrm>
          <a:prstGeom prst="rect">
            <a:avLst/>
          </a:prstGeom>
        </p:spPr>
      </p:pic>
      <p:pic>
        <p:nvPicPr>
          <p:cNvPr id="10" name="Picture 9" descr="Text, letter&#10;&#10;Description automatically generated">
            <a:extLst>
              <a:ext uri="{FF2B5EF4-FFF2-40B4-BE49-F238E27FC236}">
                <a16:creationId xmlns:a16="http://schemas.microsoft.com/office/drawing/2014/main" id="{F6E38499-E52D-0343-F2F2-8708D1C86B3A}"/>
              </a:ext>
            </a:extLst>
          </p:cNvPr>
          <p:cNvPicPr>
            <a:picLocks noChangeAspect="1"/>
          </p:cNvPicPr>
          <p:nvPr/>
        </p:nvPicPr>
        <p:blipFill rotWithShape="1">
          <a:blip r:embed="rId12" cstate="hqprint">
            <a:extLst>
              <a:ext uri="{28A0092B-C50C-407E-A947-70E740481C1C}">
                <a14:useLocalDpi xmlns:a14="http://schemas.microsoft.com/office/drawing/2010/main" val="0"/>
              </a:ext>
            </a:extLst>
          </a:blip>
          <a:srcRect l="8000" t="4510" r="2222" b="3407"/>
          <a:stretch/>
        </p:blipFill>
        <p:spPr>
          <a:xfrm rot="10800000" flipV="1">
            <a:off x="4417176" y="2176292"/>
            <a:ext cx="2965465" cy="2281202"/>
          </a:xfrm>
          <a:prstGeom prst="rect">
            <a:avLst/>
          </a:prstGeom>
        </p:spPr>
      </p:pic>
      <p:pic>
        <p:nvPicPr>
          <p:cNvPr id="14" name="Audio 13">
            <a:hlinkClick r:id="" action="ppaction://media"/>
            <a:extLst>
              <a:ext uri="{FF2B5EF4-FFF2-40B4-BE49-F238E27FC236}">
                <a16:creationId xmlns:a16="http://schemas.microsoft.com/office/drawing/2014/main" id="{7381F1A7-9FEC-6496-E408-6B5ED9F3C391}"/>
              </a:ext>
            </a:extLst>
          </p:cNvPr>
          <p:cNvPicPr>
            <a:picLocks noChangeAspect="1"/>
          </p:cNvPicPr>
          <p:nvPr>
            <a:audioFile r:link="rId2"/>
            <p:extLst>
              <p:ext uri="{DAA4B4D4-6D71-4841-9C94-3DE7FCFB9230}">
                <p14:media xmlns:p14="http://schemas.microsoft.com/office/powerpoint/2010/main" r:embed="rId1"/>
              </p:ext>
            </p:extLst>
          </p:nvPr>
        </p:nvPicPr>
        <p:blipFill>
          <a:blip r:embed="rId13"/>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660771795"/>
      </p:ext>
    </p:extLst>
  </p:cSld>
  <p:clrMapOvr>
    <a:masterClrMapping/>
  </p:clrMapOvr>
  <mc:AlternateContent xmlns:mc="http://schemas.openxmlformats.org/markup-compatibility/2006">
    <mc:Choice xmlns:p14="http://schemas.microsoft.com/office/powerpoint/2010/main" Requires="p14">
      <p:transition spd="slow" p14:dur="2000" advTm="24750"/>
    </mc:Choice>
    <mc:Fallback>
      <p:transition spd="slow" advTm="247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73962" y="0"/>
            <a:ext cx="8915399" cy="914045"/>
          </a:xfrm>
        </p:spPr>
        <p:txBody>
          <a:bodyPr>
            <a:normAutofit fontScale="90000"/>
          </a:bodyPr>
          <a:lstStyle/>
          <a:p>
            <a:r>
              <a:rPr lang="en-GB" dirty="0"/>
              <a:t>The mud kitchen journey</a:t>
            </a:r>
          </a:p>
        </p:txBody>
      </p:sp>
      <p:sp>
        <p:nvSpPr>
          <p:cNvPr id="3" name="Subtitle 2"/>
          <p:cNvSpPr>
            <a:spLocks noGrp="1"/>
          </p:cNvSpPr>
          <p:nvPr>
            <p:ph type="subTitle" idx="1"/>
          </p:nvPr>
        </p:nvSpPr>
        <p:spPr>
          <a:xfrm>
            <a:off x="3218896" y="1378678"/>
            <a:ext cx="5122464" cy="2050322"/>
          </a:xfrm>
        </p:spPr>
        <p:txBody>
          <a:bodyPr>
            <a:normAutofit/>
          </a:bodyPr>
          <a:lstStyle/>
          <a:p>
            <a:r>
              <a:rPr lang="en-GB" sz="1600" dirty="0"/>
              <a:t>Well-functioning arrangements for monitoring, maintenance and repair of the setting, equipment and vehicles are consistently implemented. Damaged items are promptly replaced. </a:t>
            </a:r>
          </a:p>
          <a:p>
            <a:r>
              <a:rPr lang="en-GB" sz="1600" dirty="0"/>
              <a:t>A Quality Framework for </a:t>
            </a:r>
            <a:r>
              <a:rPr lang="en-GB" sz="1600" dirty="0" err="1"/>
              <a:t>daycare</a:t>
            </a:r>
            <a:r>
              <a:rPr lang="en-GB" sz="1600" dirty="0"/>
              <a:t> of children, childminding and school-aged childcare’. Pg. 37</a:t>
            </a:r>
          </a:p>
          <a:p>
            <a:endParaRPr lang="en-GB" dirty="0"/>
          </a:p>
          <a:p>
            <a:endParaRPr lang="en-GB" dirty="0"/>
          </a:p>
          <a:p>
            <a:pPr marL="285750" indent="-285750">
              <a:buFont typeface="Arial" panose="020B0604020202020204" pitchFamily="34" charset="0"/>
              <a:buChar char="•"/>
            </a:pPr>
            <a:endParaRPr lang="en-GB" dirty="0"/>
          </a:p>
        </p:txBody>
      </p:sp>
      <p:pic>
        <p:nvPicPr>
          <p:cNvPr id="5" name="Picture 4" descr="A picture containing text, handwriting&#10;&#10;Description automatically generated">
            <a:extLst>
              <a:ext uri="{FF2B5EF4-FFF2-40B4-BE49-F238E27FC236}">
                <a16:creationId xmlns:a16="http://schemas.microsoft.com/office/drawing/2014/main" id="{50FBC108-61C3-9408-F011-36E8C4FD2801}"/>
              </a:ext>
            </a:extLst>
          </p:cNvPr>
          <p:cNvPicPr>
            <a:picLocks noChangeAspect="1"/>
          </p:cNvPicPr>
          <p:nvPr/>
        </p:nvPicPr>
        <p:blipFill rotWithShape="1">
          <a:blip r:embed="rId5">
            <a:extLst>
              <a:ext uri="{28A0092B-C50C-407E-A947-70E740481C1C}">
                <a14:useLocalDpi xmlns:a14="http://schemas.microsoft.com/office/drawing/2010/main" val="0"/>
              </a:ext>
            </a:extLst>
          </a:blip>
          <a:srcRect t="16154" r="994" b="5462"/>
          <a:stretch/>
        </p:blipFill>
        <p:spPr>
          <a:xfrm>
            <a:off x="201828" y="3671400"/>
            <a:ext cx="3695906" cy="2194560"/>
          </a:xfrm>
          <a:prstGeom prst="rect">
            <a:avLst/>
          </a:prstGeom>
        </p:spPr>
      </p:pic>
      <p:pic>
        <p:nvPicPr>
          <p:cNvPr id="7" name="Picture 6" descr="A picture containing art, painting&#10;&#10;Description automatically generated">
            <a:extLst>
              <a:ext uri="{FF2B5EF4-FFF2-40B4-BE49-F238E27FC236}">
                <a16:creationId xmlns:a16="http://schemas.microsoft.com/office/drawing/2014/main" id="{9C02BE90-69DF-6B7E-3371-37611D222CE2}"/>
              </a:ext>
            </a:extLst>
          </p:cNvPr>
          <p:cNvPicPr>
            <a:picLocks noChangeAspect="1"/>
          </p:cNvPicPr>
          <p:nvPr/>
        </p:nvPicPr>
        <p:blipFill rotWithShape="1">
          <a:blip r:embed="rId6">
            <a:extLst>
              <a:ext uri="{28A0092B-C50C-407E-A947-70E740481C1C}">
                <a14:useLocalDpi xmlns:a14="http://schemas.microsoft.com/office/drawing/2010/main" val="0"/>
              </a:ext>
            </a:extLst>
          </a:blip>
          <a:srcRect l="22223" t="17210" r="8296" b="6004"/>
          <a:stretch/>
        </p:blipFill>
        <p:spPr>
          <a:xfrm rot="5400000">
            <a:off x="3746193" y="3880719"/>
            <a:ext cx="2840537" cy="2354374"/>
          </a:xfrm>
          <a:prstGeom prst="rect">
            <a:avLst/>
          </a:prstGeom>
        </p:spPr>
      </p:pic>
      <p:pic>
        <p:nvPicPr>
          <p:cNvPr id="9" name="Picture 8" descr="A picture containing wall, art, outdoor, floor&#10;&#10;Description automatically generated">
            <a:extLst>
              <a:ext uri="{FF2B5EF4-FFF2-40B4-BE49-F238E27FC236}">
                <a16:creationId xmlns:a16="http://schemas.microsoft.com/office/drawing/2014/main" id="{9C121DE7-FB7B-8427-1F8A-9BD37F884F48}"/>
              </a:ext>
            </a:extLst>
          </p:cNvPr>
          <p:cNvPicPr>
            <a:picLocks noChangeAspect="1"/>
          </p:cNvPicPr>
          <p:nvPr/>
        </p:nvPicPr>
        <p:blipFill rotWithShape="1">
          <a:blip r:embed="rId7">
            <a:extLst>
              <a:ext uri="{28A0092B-C50C-407E-A947-70E740481C1C}">
                <a14:useLocalDpi xmlns:a14="http://schemas.microsoft.com/office/drawing/2010/main" val="0"/>
              </a:ext>
            </a:extLst>
          </a:blip>
          <a:srcRect l="25252" t="12149" r="30666" b="8148"/>
          <a:stretch/>
        </p:blipFill>
        <p:spPr>
          <a:xfrm>
            <a:off x="6499859" y="3637638"/>
            <a:ext cx="2032000" cy="2755567"/>
          </a:xfrm>
          <a:prstGeom prst="rect">
            <a:avLst/>
          </a:prstGeom>
        </p:spPr>
      </p:pic>
      <p:pic>
        <p:nvPicPr>
          <p:cNvPr id="11" name="Picture 10" descr="A picture containing text, handwriting, stationary, envelope&#10;&#10;Description automatically generated">
            <a:extLst>
              <a:ext uri="{FF2B5EF4-FFF2-40B4-BE49-F238E27FC236}">
                <a16:creationId xmlns:a16="http://schemas.microsoft.com/office/drawing/2014/main" id="{F08751E9-57FC-D54C-60BC-3AB90ECA07D9}"/>
              </a:ext>
            </a:extLst>
          </p:cNvPr>
          <p:cNvPicPr>
            <a:picLocks noChangeAspect="1"/>
          </p:cNvPicPr>
          <p:nvPr/>
        </p:nvPicPr>
        <p:blipFill rotWithShape="1">
          <a:blip r:embed="rId8">
            <a:extLst>
              <a:ext uri="{28A0092B-C50C-407E-A947-70E740481C1C}">
                <a14:useLocalDpi xmlns:a14="http://schemas.microsoft.com/office/drawing/2010/main" val="0"/>
              </a:ext>
            </a:extLst>
          </a:blip>
          <a:srcRect l="11111" t="24954" r="19672" b="20956"/>
          <a:stretch/>
        </p:blipFill>
        <p:spPr>
          <a:xfrm>
            <a:off x="8844279" y="1361797"/>
            <a:ext cx="3119120" cy="1828088"/>
          </a:xfrm>
          <a:prstGeom prst="rect">
            <a:avLst/>
          </a:prstGeom>
        </p:spPr>
      </p:pic>
      <p:pic>
        <p:nvPicPr>
          <p:cNvPr id="13" name="Picture 12" descr="A picture containing tree, photographic paper, plant, outdoor&#10;&#10;Description automatically generated">
            <a:extLst>
              <a:ext uri="{FF2B5EF4-FFF2-40B4-BE49-F238E27FC236}">
                <a16:creationId xmlns:a16="http://schemas.microsoft.com/office/drawing/2014/main" id="{AA901EC6-78C6-C58B-437A-DD5B7FDDC4A3}"/>
              </a:ext>
            </a:extLst>
          </p:cNvPr>
          <p:cNvPicPr>
            <a:picLocks noChangeAspect="1"/>
          </p:cNvPicPr>
          <p:nvPr/>
        </p:nvPicPr>
        <p:blipFill rotWithShape="1">
          <a:blip r:embed="rId9">
            <a:extLst>
              <a:ext uri="{28A0092B-C50C-407E-A947-70E740481C1C}">
                <a14:useLocalDpi xmlns:a14="http://schemas.microsoft.com/office/drawing/2010/main" val="0"/>
              </a:ext>
            </a:extLst>
          </a:blip>
          <a:srcRect l="3404" t="18815" r="13667" b="4139"/>
          <a:stretch/>
        </p:blipFill>
        <p:spPr>
          <a:xfrm>
            <a:off x="188046" y="4966817"/>
            <a:ext cx="2580760" cy="1798285"/>
          </a:xfrm>
          <a:prstGeom prst="rect">
            <a:avLst/>
          </a:prstGeom>
        </p:spPr>
      </p:pic>
      <p:pic>
        <p:nvPicPr>
          <p:cNvPr id="17" name="Picture 16" descr="A picture containing stairs, book&#10;&#10;Description automatically generated">
            <a:extLst>
              <a:ext uri="{FF2B5EF4-FFF2-40B4-BE49-F238E27FC236}">
                <a16:creationId xmlns:a16="http://schemas.microsoft.com/office/drawing/2014/main" id="{D45809B2-5273-D833-64D3-8D7623673C4F}"/>
              </a:ext>
            </a:extLst>
          </p:cNvPr>
          <p:cNvPicPr>
            <a:picLocks noChangeAspect="1"/>
          </p:cNvPicPr>
          <p:nvPr/>
        </p:nvPicPr>
        <p:blipFill rotWithShape="1">
          <a:blip r:embed="rId10">
            <a:extLst>
              <a:ext uri="{28A0092B-C50C-407E-A947-70E740481C1C}">
                <a14:useLocalDpi xmlns:a14="http://schemas.microsoft.com/office/drawing/2010/main" val="0"/>
              </a:ext>
            </a:extLst>
          </a:blip>
          <a:srcRect l="16778" t="4138" r="21777" b="10964"/>
          <a:stretch/>
        </p:blipFill>
        <p:spPr>
          <a:xfrm>
            <a:off x="8844279" y="3429000"/>
            <a:ext cx="2741075" cy="2840538"/>
          </a:xfrm>
          <a:prstGeom prst="rect">
            <a:avLst/>
          </a:prstGeom>
        </p:spPr>
      </p:pic>
      <p:pic>
        <p:nvPicPr>
          <p:cNvPr id="19" name="Picture 18" descr="A group of kids playing in a playhouse&#10;&#10;Description automatically generated with medium confidence">
            <a:extLst>
              <a:ext uri="{FF2B5EF4-FFF2-40B4-BE49-F238E27FC236}">
                <a16:creationId xmlns:a16="http://schemas.microsoft.com/office/drawing/2014/main" id="{DB9BC647-89EE-99E4-0D90-B33988E176E5}"/>
              </a:ext>
            </a:extLst>
          </p:cNvPr>
          <p:cNvPicPr>
            <a:picLocks noChangeAspect="1"/>
          </p:cNvPicPr>
          <p:nvPr/>
        </p:nvPicPr>
        <p:blipFill rotWithShape="1">
          <a:blip r:embed="rId11">
            <a:extLst>
              <a:ext uri="{28A0092B-C50C-407E-A947-70E740481C1C}">
                <a14:useLocalDpi xmlns:a14="http://schemas.microsoft.com/office/drawing/2010/main" val="0"/>
              </a:ext>
            </a:extLst>
          </a:blip>
          <a:srcRect t="6667" r="8716" b="20444"/>
          <a:stretch/>
        </p:blipFill>
        <p:spPr>
          <a:xfrm>
            <a:off x="483156" y="914045"/>
            <a:ext cx="2558212" cy="2723593"/>
          </a:xfrm>
          <a:prstGeom prst="rect">
            <a:avLst/>
          </a:prstGeom>
        </p:spPr>
      </p:pic>
      <p:pic>
        <p:nvPicPr>
          <p:cNvPr id="15" name="Audio 14">
            <a:hlinkClick r:id="" action="ppaction://media"/>
            <a:extLst>
              <a:ext uri="{FF2B5EF4-FFF2-40B4-BE49-F238E27FC236}">
                <a16:creationId xmlns:a16="http://schemas.microsoft.com/office/drawing/2014/main" id="{2ED9CB9F-DC5D-D0DF-3FF1-4C2446A5E88D}"/>
              </a:ext>
            </a:extLst>
          </p:cNvPr>
          <p:cNvPicPr>
            <a:picLocks noChangeAspect="1"/>
          </p:cNvPicPr>
          <p:nvPr>
            <a:audioFile r:link="rId2"/>
            <p:extLst>
              <p:ext uri="{DAA4B4D4-6D71-4841-9C94-3DE7FCFB9230}">
                <p14:media xmlns:p14="http://schemas.microsoft.com/office/powerpoint/2010/main" r:embed="rId1"/>
              </p:ext>
            </p:extLst>
          </p:nvPr>
        </p:nvPicPr>
        <p:blipFill>
          <a:blip r:embed="rId12"/>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25796003"/>
      </p:ext>
    </p:extLst>
  </p:cSld>
  <p:clrMapOvr>
    <a:masterClrMapping/>
  </p:clrMapOvr>
  <mc:AlternateContent xmlns:mc="http://schemas.openxmlformats.org/markup-compatibility/2006">
    <mc:Choice xmlns:p14="http://schemas.microsoft.com/office/powerpoint/2010/main" Requires="p14">
      <p:transition spd="slow" p14:dur="2000" advTm="59798"/>
    </mc:Choice>
    <mc:Fallback>
      <p:transition spd="slow" advTm="597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063EE-0CFD-917C-9F3C-93B83C2B5DCC}"/>
              </a:ext>
            </a:extLst>
          </p:cNvPr>
          <p:cNvSpPr>
            <a:spLocks noGrp="1"/>
          </p:cNvSpPr>
          <p:nvPr>
            <p:ph type="ctrTitle"/>
          </p:nvPr>
        </p:nvSpPr>
        <p:spPr>
          <a:xfrm>
            <a:off x="2123440" y="274959"/>
            <a:ext cx="9072947" cy="1358757"/>
          </a:xfrm>
        </p:spPr>
        <p:txBody>
          <a:bodyPr/>
          <a:lstStyle/>
          <a:p>
            <a:r>
              <a:rPr lang="en-GB" dirty="0"/>
              <a:t>Parent communication </a:t>
            </a:r>
          </a:p>
        </p:txBody>
      </p:sp>
      <p:sp>
        <p:nvSpPr>
          <p:cNvPr id="3" name="Subtitle 2">
            <a:extLst>
              <a:ext uri="{FF2B5EF4-FFF2-40B4-BE49-F238E27FC236}">
                <a16:creationId xmlns:a16="http://schemas.microsoft.com/office/drawing/2014/main" id="{B8B7C461-E091-B893-B952-D99B7B09A1CA}"/>
              </a:ext>
            </a:extLst>
          </p:cNvPr>
          <p:cNvSpPr>
            <a:spLocks noGrp="1"/>
          </p:cNvSpPr>
          <p:nvPr>
            <p:ph type="subTitle" idx="1"/>
          </p:nvPr>
        </p:nvSpPr>
        <p:spPr>
          <a:xfrm>
            <a:off x="2240035" y="1786468"/>
            <a:ext cx="5291065" cy="2768816"/>
          </a:xfrm>
        </p:spPr>
        <p:txBody>
          <a:bodyPr>
            <a:normAutofit fontScale="92500" lnSpcReduction="20000"/>
          </a:bodyPr>
          <a:lstStyle/>
          <a:p>
            <a:pPr marL="285750" indent="-285750">
              <a:buFont typeface="Arial" panose="020B0604020202020204" pitchFamily="34" charset="0"/>
              <a:buChar char="•"/>
            </a:pPr>
            <a:r>
              <a:rPr lang="en-GB" dirty="0"/>
              <a:t>Weekly door sheets</a:t>
            </a:r>
          </a:p>
          <a:p>
            <a:pPr marL="285750" indent="-285750">
              <a:buFont typeface="Arial" panose="020B0604020202020204" pitchFamily="34" charset="0"/>
              <a:buChar char="•"/>
            </a:pPr>
            <a:r>
              <a:rPr lang="en-GB" dirty="0"/>
              <a:t>Regular </a:t>
            </a:r>
            <a:r>
              <a:rPr lang="en-GB" dirty="0" err="1"/>
              <a:t>facebook</a:t>
            </a:r>
            <a:r>
              <a:rPr lang="en-GB" dirty="0"/>
              <a:t> posts</a:t>
            </a:r>
          </a:p>
          <a:p>
            <a:pPr marL="285750" indent="-285750">
              <a:buFont typeface="Arial" panose="020B0604020202020204" pitchFamily="34" charset="0"/>
              <a:buChar char="•"/>
            </a:pPr>
            <a:r>
              <a:rPr lang="en-GB" dirty="0"/>
              <a:t>Observation sheets photocopied and sent home</a:t>
            </a:r>
          </a:p>
          <a:p>
            <a:pPr marL="285750" indent="-285750">
              <a:buFont typeface="Arial" panose="020B0604020202020204" pitchFamily="34" charset="0"/>
              <a:buChar char="•"/>
            </a:pPr>
            <a:r>
              <a:rPr lang="en-GB" dirty="0"/>
              <a:t>Termly newsletter</a:t>
            </a:r>
          </a:p>
          <a:p>
            <a:pPr marL="285750" indent="-285750">
              <a:buFont typeface="Arial" panose="020B0604020202020204" pitchFamily="34" charset="0"/>
              <a:buChar char="•"/>
            </a:pPr>
            <a:r>
              <a:rPr lang="en-GB" dirty="0"/>
              <a:t>Regular updates about our progress on pedagogy pioneers </a:t>
            </a:r>
            <a:r>
              <a:rPr lang="en-GB" dirty="0" err="1"/>
              <a:t>e.g</a:t>
            </a:r>
            <a:r>
              <a:rPr lang="en-GB" dirty="0"/>
              <a:t> newsletter </a:t>
            </a:r>
          </a:p>
          <a:p>
            <a:pPr marL="285750" indent="-285750">
              <a:buFont typeface="Arial" panose="020B0604020202020204" pitchFamily="34" charset="0"/>
              <a:buChar char="•"/>
            </a:pPr>
            <a:r>
              <a:rPr lang="en-GB" dirty="0"/>
              <a:t>We also created a pre-writing skills poster for parents and fellow practitioners </a:t>
            </a:r>
          </a:p>
        </p:txBody>
      </p:sp>
      <p:sp>
        <p:nvSpPr>
          <p:cNvPr id="4" name="TextBox 3">
            <a:extLst>
              <a:ext uri="{FF2B5EF4-FFF2-40B4-BE49-F238E27FC236}">
                <a16:creationId xmlns:a16="http://schemas.microsoft.com/office/drawing/2014/main" id="{719B4B34-A082-1929-7B76-08AFF37E4379}"/>
              </a:ext>
            </a:extLst>
          </p:cNvPr>
          <p:cNvSpPr txBox="1"/>
          <p:nvPr/>
        </p:nvSpPr>
        <p:spPr>
          <a:xfrm>
            <a:off x="8229600" y="1828800"/>
            <a:ext cx="3339101" cy="4754241"/>
          </a:xfrm>
          <a:prstGeom prst="rect">
            <a:avLst/>
          </a:prstGeom>
          <a:noFill/>
        </p:spPr>
        <p:txBody>
          <a:bodyPr wrap="square" rtlCol="0">
            <a:spAutoFit/>
          </a:bodyPr>
          <a:lstStyle/>
          <a:p>
            <a:endParaRPr lang="en-GB" dirty="0"/>
          </a:p>
        </p:txBody>
      </p:sp>
      <p:pic>
        <p:nvPicPr>
          <p:cNvPr id="6" name="Picture 5" descr="Text, timeline&#10;&#10;Description automatically generated">
            <a:extLst>
              <a:ext uri="{FF2B5EF4-FFF2-40B4-BE49-F238E27FC236}">
                <a16:creationId xmlns:a16="http://schemas.microsoft.com/office/drawing/2014/main" id="{15B9FFFE-75B1-F629-30E3-9897249336DD}"/>
              </a:ext>
            </a:extLst>
          </p:cNvPr>
          <p:cNvPicPr>
            <a:picLocks noChangeAspect="1"/>
          </p:cNvPicPr>
          <p:nvPr/>
        </p:nvPicPr>
        <p:blipFill rotWithShape="1">
          <a:blip r:embed="rId5">
            <a:extLst>
              <a:ext uri="{28A0092B-C50C-407E-A947-70E740481C1C}">
                <a14:useLocalDpi xmlns:a14="http://schemas.microsoft.com/office/drawing/2010/main" val="0"/>
              </a:ext>
            </a:extLst>
          </a:blip>
          <a:srcRect t="13834" r="3032" b="12339"/>
          <a:stretch/>
        </p:blipFill>
        <p:spPr>
          <a:xfrm rot="5400000">
            <a:off x="9635639" y="1094374"/>
            <a:ext cx="2650952" cy="2018301"/>
          </a:xfrm>
          <a:prstGeom prst="rect">
            <a:avLst/>
          </a:prstGeom>
        </p:spPr>
      </p:pic>
      <p:pic>
        <p:nvPicPr>
          <p:cNvPr id="7" name="Picture 6">
            <a:extLst>
              <a:ext uri="{FF2B5EF4-FFF2-40B4-BE49-F238E27FC236}">
                <a16:creationId xmlns:a16="http://schemas.microsoft.com/office/drawing/2014/main" id="{8DD7C4F3-E3DC-357D-461B-35B337302682}"/>
              </a:ext>
            </a:extLst>
          </p:cNvPr>
          <p:cNvPicPr>
            <a:picLocks noChangeAspect="1"/>
          </p:cNvPicPr>
          <p:nvPr/>
        </p:nvPicPr>
        <p:blipFill>
          <a:blip r:embed="rId6"/>
          <a:stretch>
            <a:fillRect/>
          </a:stretch>
        </p:blipFill>
        <p:spPr>
          <a:xfrm rot="9715154">
            <a:off x="6846651" y="3033776"/>
            <a:ext cx="605445" cy="605445"/>
          </a:xfrm>
          <a:prstGeom prst="rect">
            <a:avLst/>
          </a:prstGeom>
        </p:spPr>
      </p:pic>
      <p:pic>
        <p:nvPicPr>
          <p:cNvPr id="5" name="Picture 4">
            <a:extLst>
              <a:ext uri="{FF2B5EF4-FFF2-40B4-BE49-F238E27FC236}">
                <a16:creationId xmlns:a16="http://schemas.microsoft.com/office/drawing/2014/main" id="{ED810DE9-C133-2150-D01D-0E91A0DD1318}"/>
              </a:ext>
            </a:extLst>
          </p:cNvPr>
          <p:cNvPicPr>
            <a:picLocks noChangeAspect="1"/>
          </p:cNvPicPr>
          <p:nvPr/>
        </p:nvPicPr>
        <p:blipFill>
          <a:blip r:embed="rId7"/>
          <a:stretch>
            <a:fillRect/>
          </a:stretch>
        </p:blipFill>
        <p:spPr>
          <a:xfrm rot="2183057">
            <a:off x="6131766" y="4292039"/>
            <a:ext cx="815346" cy="634039"/>
          </a:xfrm>
          <a:prstGeom prst="rect">
            <a:avLst/>
          </a:prstGeom>
        </p:spPr>
      </p:pic>
      <p:pic>
        <p:nvPicPr>
          <p:cNvPr id="9" name="Picture 8" descr="A picture containing text, newspaper&#10;&#10;Description automatically generated">
            <a:extLst>
              <a:ext uri="{FF2B5EF4-FFF2-40B4-BE49-F238E27FC236}">
                <a16:creationId xmlns:a16="http://schemas.microsoft.com/office/drawing/2014/main" id="{1A717FBB-B626-9A17-4830-F95BFC4CAA76}"/>
              </a:ext>
            </a:extLst>
          </p:cNvPr>
          <p:cNvPicPr>
            <a:picLocks noChangeAspect="1"/>
          </p:cNvPicPr>
          <p:nvPr/>
        </p:nvPicPr>
        <p:blipFill rotWithShape="1">
          <a:blip r:embed="rId8">
            <a:extLst>
              <a:ext uri="{28A0092B-C50C-407E-A947-70E740481C1C}">
                <a14:useLocalDpi xmlns:a14="http://schemas.microsoft.com/office/drawing/2010/main" val="0"/>
              </a:ext>
            </a:extLst>
          </a:blip>
          <a:srcRect l="5889" t="12741" r="11390" b="9184"/>
          <a:stretch/>
        </p:blipFill>
        <p:spPr>
          <a:xfrm>
            <a:off x="7815702" y="3753785"/>
            <a:ext cx="4272524" cy="3024340"/>
          </a:xfrm>
          <a:prstGeom prst="rect">
            <a:avLst/>
          </a:prstGeom>
        </p:spPr>
      </p:pic>
      <p:pic>
        <p:nvPicPr>
          <p:cNvPr id="11" name="Audio 10">
            <a:hlinkClick r:id="" action="ppaction://media"/>
            <a:extLst>
              <a:ext uri="{FF2B5EF4-FFF2-40B4-BE49-F238E27FC236}">
                <a16:creationId xmlns:a16="http://schemas.microsoft.com/office/drawing/2014/main" id="{C5518B57-16E6-7CFA-0CFF-0D156A70E262}"/>
              </a:ext>
            </a:extLst>
          </p:cNvPr>
          <p:cNvPicPr>
            <a:picLocks noChangeAspect="1"/>
          </p:cNvPicPr>
          <p:nvPr>
            <a:audioFile r:link="rId2"/>
            <p:extLst>
              <p:ext uri="{DAA4B4D4-6D71-4841-9C94-3DE7FCFB9230}">
                <p14:media xmlns:p14="http://schemas.microsoft.com/office/powerpoint/2010/main" r:embed="rId1"/>
              </p:ext>
            </p:extLst>
          </p:nvPr>
        </p:nvPicPr>
        <p:blipFill>
          <a:blip r:embed="rId9"/>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068318217"/>
      </p:ext>
    </p:extLst>
  </p:cSld>
  <p:clrMapOvr>
    <a:masterClrMapping/>
  </p:clrMapOvr>
  <mc:AlternateContent xmlns:mc="http://schemas.openxmlformats.org/markup-compatibility/2006">
    <mc:Choice xmlns:p14="http://schemas.microsoft.com/office/powerpoint/2010/main" Requires="p14">
      <p:transition spd="slow" p14:dur="2000" advTm="46498"/>
    </mc:Choice>
    <mc:Fallback>
      <p:transition spd="slow" advTm="464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F7808-CA2E-A843-5730-19938C7F6AA8}"/>
              </a:ext>
            </a:extLst>
          </p:cNvPr>
          <p:cNvSpPr>
            <a:spLocks noGrp="1"/>
          </p:cNvSpPr>
          <p:nvPr>
            <p:ph type="ctrTitle"/>
          </p:nvPr>
        </p:nvSpPr>
        <p:spPr>
          <a:xfrm>
            <a:off x="1120987" y="402309"/>
            <a:ext cx="7619999" cy="2262781"/>
          </a:xfrm>
        </p:spPr>
        <p:txBody>
          <a:bodyPr>
            <a:normAutofit/>
          </a:bodyPr>
          <a:lstStyle/>
          <a:p>
            <a:r>
              <a:rPr lang="en-GB" dirty="0"/>
              <a:t>How we manage and supervise successfully</a:t>
            </a:r>
          </a:p>
        </p:txBody>
      </p:sp>
      <p:sp>
        <p:nvSpPr>
          <p:cNvPr id="3" name="Subtitle 2">
            <a:extLst>
              <a:ext uri="{FF2B5EF4-FFF2-40B4-BE49-F238E27FC236}">
                <a16:creationId xmlns:a16="http://schemas.microsoft.com/office/drawing/2014/main" id="{0B09F9E6-5EC2-94D9-5929-D89D5DEC0421}"/>
              </a:ext>
            </a:extLst>
          </p:cNvPr>
          <p:cNvSpPr>
            <a:spLocks noGrp="1"/>
          </p:cNvSpPr>
          <p:nvPr>
            <p:ph type="subTitle" idx="1"/>
          </p:nvPr>
        </p:nvSpPr>
        <p:spPr>
          <a:xfrm>
            <a:off x="2183480" y="3271358"/>
            <a:ext cx="4776122" cy="2511375"/>
          </a:xfrm>
        </p:spPr>
        <p:txBody>
          <a:bodyPr>
            <a:normAutofit/>
          </a:bodyPr>
          <a:lstStyle/>
          <a:p>
            <a:pPr marL="285750" indent="-285750">
              <a:buFont typeface="Arial" panose="020B0604020202020204" pitchFamily="34" charset="0"/>
              <a:buChar char="•"/>
            </a:pPr>
            <a:r>
              <a:rPr lang="en-GB" dirty="0"/>
              <a:t>Rotating Resources</a:t>
            </a:r>
          </a:p>
          <a:p>
            <a:pPr marL="285750" indent="-285750">
              <a:buFont typeface="Arial" panose="020B0604020202020204" pitchFamily="34" charset="0"/>
              <a:buChar char="•"/>
            </a:pPr>
            <a:r>
              <a:rPr lang="en-GB" dirty="0"/>
              <a:t>Future plan – Children’s Responsibilities </a:t>
            </a:r>
          </a:p>
        </p:txBody>
      </p:sp>
      <p:pic>
        <p:nvPicPr>
          <p:cNvPr id="5" name="Picture 4" descr="Text&#10;&#10;Description automatically generated with medium confidence">
            <a:extLst>
              <a:ext uri="{FF2B5EF4-FFF2-40B4-BE49-F238E27FC236}">
                <a16:creationId xmlns:a16="http://schemas.microsoft.com/office/drawing/2014/main" id="{A24CB1AE-4F6F-9394-7160-81189CDE3A51}"/>
              </a:ext>
            </a:extLst>
          </p:cNvPr>
          <p:cNvPicPr>
            <a:picLocks noChangeAspect="1"/>
          </p:cNvPicPr>
          <p:nvPr/>
        </p:nvPicPr>
        <p:blipFill rotWithShape="1">
          <a:blip r:embed="rId5">
            <a:extLst>
              <a:ext uri="{28A0092B-C50C-407E-A947-70E740481C1C}">
                <a14:useLocalDpi xmlns:a14="http://schemas.microsoft.com/office/drawing/2010/main" val="0"/>
              </a:ext>
            </a:extLst>
          </a:blip>
          <a:srcRect l="9805" t="28444" r="12776" b="57186"/>
          <a:stretch/>
        </p:blipFill>
        <p:spPr>
          <a:xfrm>
            <a:off x="128902" y="5950167"/>
            <a:ext cx="7079056" cy="875580"/>
          </a:xfrm>
          <a:prstGeom prst="rect">
            <a:avLst/>
          </a:prstGeom>
        </p:spPr>
      </p:pic>
      <p:pic>
        <p:nvPicPr>
          <p:cNvPr id="10" name="Picture 9" descr="Text, calendar, whiteboard&#10;&#10;Description automatically generated">
            <a:extLst>
              <a:ext uri="{FF2B5EF4-FFF2-40B4-BE49-F238E27FC236}">
                <a16:creationId xmlns:a16="http://schemas.microsoft.com/office/drawing/2014/main" id="{809A9F19-58C7-A36F-896B-0E8A480C47EE}"/>
              </a:ext>
            </a:extLst>
          </p:cNvPr>
          <p:cNvPicPr>
            <a:picLocks noChangeAspect="1"/>
          </p:cNvPicPr>
          <p:nvPr/>
        </p:nvPicPr>
        <p:blipFill rotWithShape="1">
          <a:blip r:embed="rId6">
            <a:extLst>
              <a:ext uri="{28A0092B-C50C-407E-A947-70E740481C1C}">
                <a14:useLocalDpi xmlns:a14="http://schemas.microsoft.com/office/drawing/2010/main" val="0"/>
              </a:ext>
            </a:extLst>
          </a:blip>
          <a:srcRect l="21358" t="6855" r="13655" b="29333"/>
          <a:stretch/>
        </p:blipFill>
        <p:spPr>
          <a:xfrm>
            <a:off x="9650435" y="3576320"/>
            <a:ext cx="2412663" cy="3158727"/>
          </a:xfrm>
          <a:prstGeom prst="rect">
            <a:avLst/>
          </a:prstGeom>
        </p:spPr>
      </p:pic>
      <p:pic>
        <p:nvPicPr>
          <p:cNvPr id="12" name="Picture 11" descr="Graphical user interface, text&#10;&#10;Description automatically generated">
            <a:extLst>
              <a:ext uri="{FF2B5EF4-FFF2-40B4-BE49-F238E27FC236}">
                <a16:creationId xmlns:a16="http://schemas.microsoft.com/office/drawing/2014/main" id="{2FCC0EB2-01CC-DBE1-F0E5-87698439EFD8}"/>
              </a:ext>
            </a:extLst>
          </p:cNvPr>
          <p:cNvPicPr>
            <a:picLocks noChangeAspect="1"/>
          </p:cNvPicPr>
          <p:nvPr/>
        </p:nvPicPr>
        <p:blipFill rotWithShape="1">
          <a:blip r:embed="rId7">
            <a:extLst>
              <a:ext uri="{28A0092B-C50C-407E-A947-70E740481C1C}">
                <a14:useLocalDpi xmlns:a14="http://schemas.microsoft.com/office/drawing/2010/main" val="0"/>
              </a:ext>
            </a:extLst>
          </a:blip>
          <a:srcRect l="16221" t="5926" r="22148" b="22963"/>
          <a:stretch/>
        </p:blipFill>
        <p:spPr>
          <a:xfrm>
            <a:off x="7370198" y="3585884"/>
            <a:ext cx="2213318" cy="3149164"/>
          </a:xfrm>
          <a:prstGeom prst="rect">
            <a:avLst/>
          </a:prstGeom>
        </p:spPr>
      </p:pic>
      <p:pic>
        <p:nvPicPr>
          <p:cNvPr id="7" name="Picture 6" descr="Website&#10;&#10;Description automatically generated with low confidence">
            <a:extLst>
              <a:ext uri="{FF2B5EF4-FFF2-40B4-BE49-F238E27FC236}">
                <a16:creationId xmlns:a16="http://schemas.microsoft.com/office/drawing/2014/main" id="{A265593F-697A-0E66-E108-714908B3A184}"/>
              </a:ext>
            </a:extLst>
          </p:cNvPr>
          <p:cNvPicPr>
            <a:picLocks noChangeAspect="1"/>
          </p:cNvPicPr>
          <p:nvPr/>
        </p:nvPicPr>
        <p:blipFill rotWithShape="1">
          <a:blip r:embed="rId8" cstate="hqprint">
            <a:extLst>
              <a:ext uri="{28A0092B-C50C-407E-A947-70E740481C1C}">
                <a14:useLocalDpi xmlns:a14="http://schemas.microsoft.com/office/drawing/2010/main" val="0"/>
              </a:ext>
            </a:extLst>
          </a:blip>
          <a:srcRect l="11482" t="26667" r="11761" b="17370"/>
          <a:stretch/>
        </p:blipFill>
        <p:spPr>
          <a:xfrm>
            <a:off x="9342303" y="525641"/>
            <a:ext cx="2454531" cy="2386068"/>
          </a:xfrm>
          <a:prstGeom prst="rect">
            <a:avLst/>
          </a:prstGeom>
        </p:spPr>
      </p:pic>
      <p:pic>
        <p:nvPicPr>
          <p:cNvPr id="8" name="Audio 7">
            <a:hlinkClick r:id="" action="ppaction://media"/>
            <a:extLst>
              <a:ext uri="{FF2B5EF4-FFF2-40B4-BE49-F238E27FC236}">
                <a16:creationId xmlns:a16="http://schemas.microsoft.com/office/drawing/2014/main" id="{13D31BB7-4A35-BBE5-A10F-49ADD9862CDF}"/>
              </a:ext>
            </a:extLst>
          </p:cNvPr>
          <p:cNvPicPr>
            <a:picLocks noChangeAspect="1"/>
          </p:cNvPicPr>
          <p:nvPr>
            <a:audioFile r:link="rId2"/>
            <p:extLst>
              <p:ext uri="{DAA4B4D4-6D71-4841-9C94-3DE7FCFB9230}">
                <p14:media xmlns:p14="http://schemas.microsoft.com/office/powerpoint/2010/main" r:embed="rId1"/>
              </p:ext>
            </p:extLst>
          </p:nvPr>
        </p:nvPicPr>
        <p:blipFill>
          <a:blip r:embed="rId9"/>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016452863"/>
      </p:ext>
    </p:extLst>
  </p:cSld>
  <p:clrMapOvr>
    <a:masterClrMapping/>
  </p:clrMapOvr>
  <mc:AlternateContent xmlns:mc="http://schemas.openxmlformats.org/markup-compatibility/2006">
    <mc:Choice xmlns:p14="http://schemas.microsoft.com/office/powerpoint/2010/main" Requires="p14">
      <p:transition spd="slow" p14:dur="2000" advTm="51747"/>
    </mc:Choice>
    <mc:Fallback>
      <p:transition spd="slow" advTm="517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F2ACFC-D9B5-592B-55F4-CCA38077EC50}"/>
              </a:ext>
            </a:extLst>
          </p:cNvPr>
          <p:cNvSpPr>
            <a:spLocks noGrp="1"/>
          </p:cNvSpPr>
          <p:nvPr>
            <p:ph type="ctrTitle"/>
          </p:nvPr>
        </p:nvSpPr>
        <p:spPr>
          <a:xfrm>
            <a:off x="2589212" y="842480"/>
            <a:ext cx="8915399" cy="1222522"/>
          </a:xfrm>
        </p:spPr>
        <p:txBody>
          <a:bodyPr/>
          <a:lstStyle/>
          <a:p>
            <a:r>
              <a:rPr lang="en-GB" dirty="0"/>
              <a:t>Benefits of Outdoor Play</a:t>
            </a:r>
          </a:p>
        </p:txBody>
      </p:sp>
      <p:sp>
        <p:nvSpPr>
          <p:cNvPr id="3" name="Subtitle 2">
            <a:extLst>
              <a:ext uri="{FF2B5EF4-FFF2-40B4-BE49-F238E27FC236}">
                <a16:creationId xmlns:a16="http://schemas.microsoft.com/office/drawing/2014/main" id="{5BA32A7C-E6AD-6CA9-2ADB-E3FA19E89882}"/>
              </a:ext>
            </a:extLst>
          </p:cNvPr>
          <p:cNvSpPr>
            <a:spLocks noGrp="1"/>
          </p:cNvSpPr>
          <p:nvPr>
            <p:ph type="subTitle" idx="1"/>
          </p:nvPr>
        </p:nvSpPr>
        <p:spPr>
          <a:xfrm>
            <a:off x="2189791" y="2201385"/>
            <a:ext cx="8915399" cy="1126283"/>
          </a:xfrm>
        </p:spPr>
        <p:txBody>
          <a:bodyPr>
            <a:normAutofit fontScale="92500" lnSpcReduction="20000"/>
          </a:bodyPr>
          <a:lstStyle/>
          <a:p>
            <a:r>
              <a:rPr lang="en-GB" dirty="0">
                <a:solidFill>
                  <a:schemeClr val="tx1"/>
                </a:solidFill>
                <a:latin typeface="+mj-lt"/>
              </a:rPr>
              <a:t>“It is Undeniable that daily, high quality outdoor play experiences have a direct and positive impact on children’s physical, cognitive, social, mental health and emotional development.” </a:t>
            </a:r>
          </a:p>
          <a:p>
            <a:r>
              <a:rPr lang="en-GB" dirty="0">
                <a:solidFill>
                  <a:schemeClr val="tx1"/>
                </a:solidFill>
                <a:latin typeface="+mj-lt"/>
              </a:rPr>
              <a:t>Realising the Ambition - Being Me </a:t>
            </a:r>
            <a:r>
              <a:rPr lang="en-GB" dirty="0" err="1">
                <a:solidFill>
                  <a:schemeClr val="tx1"/>
                </a:solidFill>
                <a:latin typeface="+mj-lt"/>
              </a:rPr>
              <a:t>pg</a:t>
            </a:r>
            <a:r>
              <a:rPr lang="en-GB" dirty="0">
                <a:solidFill>
                  <a:schemeClr val="tx1"/>
                </a:solidFill>
                <a:latin typeface="+mj-lt"/>
              </a:rPr>
              <a:t> 54</a:t>
            </a:r>
          </a:p>
          <a:p>
            <a:endParaRPr lang="en-GB" dirty="0"/>
          </a:p>
          <a:p>
            <a:endParaRPr lang="en-GB" dirty="0"/>
          </a:p>
          <a:p>
            <a:endParaRPr lang="en-GB" dirty="0"/>
          </a:p>
        </p:txBody>
      </p:sp>
      <p:pic>
        <p:nvPicPr>
          <p:cNvPr id="5" name="Picture 4">
            <a:extLst>
              <a:ext uri="{FF2B5EF4-FFF2-40B4-BE49-F238E27FC236}">
                <a16:creationId xmlns:a16="http://schemas.microsoft.com/office/drawing/2014/main" id="{D46FC81C-A3FB-5D6C-E619-64D2C54C0BEB}"/>
              </a:ext>
            </a:extLst>
          </p:cNvPr>
          <p:cNvPicPr>
            <a:picLocks noChangeAspect="1"/>
          </p:cNvPicPr>
          <p:nvPr/>
        </p:nvPicPr>
        <p:blipFill>
          <a:blip r:embed="rId5"/>
          <a:stretch>
            <a:fillRect/>
          </a:stretch>
        </p:blipFill>
        <p:spPr>
          <a:xfrm>
            <a:off x="7247467" y="3555463"/>
            <a:ext cx="3200400" cy="2965381"/>
          </a:xfrm>
          <a:prstGeom prst="rect">
            <a:avLst/>
          </a:prstGeom>
        </p:spPr>
      </p:pic>
      <p:sp>
        <p:nvSpPr>
          <p:cNvPr id="4" name="TextBox 3">
            <a:extLst>
              <a:ext uri="{FF2B5EF4-FFF2-40B4-BE49-F238E27FC236}">
                <a16:creationId xmlns:a16="http://schemas.microsoft.com/office/drawing/2014/main" id="{598A3DC6-7B55-62F2-FFC9-67EC0186C83B}"/>
              </a:ext>
            </a:extLst>
          </p:cNvPr>
          <p:cNvSpPr txBox="1"/>
          <p:nvPr/>
        </p:nvSpPr>
        <p:spPr>
          <a:xfrm>
            <a:off x="2189791" y="3718679"/>
            <a:ext cx="4270342" cy="3139321"/>
          </a:xfrm>
          <a:prstGeom prst="rect">
            <a:avLst/>
          </a:prstGeom>
          <a:noFill/>
        </p:spPr>
        <p:txBody>
          <a:bodyPr wrap="square" rtlCol="0">
            <a:spAutoFit/>
          </a:bodyPr>
          <a:lstStyle/>
          <a:p>
            <a:r>
              <a:rPr lang="en-GB" dirty="0">
                <a:latin typeface="+mj-lt"/>
              </a:rPr>
              <a:t>“Staff understand the positive impact rich, multi-sensory outdoor play and learning has on children’s resilience, health and wellbeing. Children have uninterrupted time to become absorbed in their play and</a:t>
            </a:r>
          </a:p>
          <a:p>
            <a:r>
              <a:rPr lang="en-GB" dirty="0">
                <a:latin typeface="+mj-lt"/>
              </a:rPr>
              <a:t>have fun.”</a:t>
            </a:r>
          </a:p>
          <a:p>
            <a:r>
              <a:rPr lang="en-GB" dirty="0">
                <a:latin typeface="+mj-lt"/>
              </a:rPr>
              <a:t>A Quality Framework for </a:t>
            </a:r>
            <a:r>
              <a:rPr lang="en-GB" dirty="0" err="1">
                <a:latin typeface="+mj-lt"/>
              </a:rPr>
              <a:t>daycare</a:t>
            </a:r>
            <a:r>
              <a:rPr lang="en-GB" dirty="0">
                <a:latin typeface="+mj-lt"/>
              </a:rPr>
              <a:t> of children, childminding and school-aged childcare’. Pg. 38</a:t>
            </a:r>
          </a:p>
          <a:p>
            <a:endParaRPr lang="en-GB" dirty="0"/>
          </a:p>
        </p:txBody>
      </p:sp>
      <p:pic>
        <p:nvPicPr>
          <p:cNvPr id="13" name="Audio 12">
            <a:hlinkClick r:id="" action="ppaction://media"/>
            <a:extLst>
              <a:ext uri="{FF2B5EF4-FFF2-40B4-BE49-F238E27FC236}">
                <a16:creationId xmlns:a16="http://schemas.microsoft.com/office/drawing/2014/main" id="{C25F6EA8-617E-14DA-0F47-69DC486FE3AD}"/>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380621531"/>
      </p:ext>
    </p:extLst>
  </p:cSld>
  <p:clrMapOvr>
    <a:masterClrMapping/>
  </p:clrMapOvr>
  <mc:AlternateContent xmlns:mc="http://schemas.openxmlformats.org/markup-compatibility/2006">
    <mc:Choice xmlns:p14="http://schemas.microsoft.com/office/powerpoint/2010/main" Requires="p14">
      <p:transition spd="slow" p14:dur="2000" advTm="20872"/>
    </mc:Choice>
    <mc:Fallback>
      <p:transition spd="slow" advTm="208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7404D-5D05-B1C8-E54F-BBBD55C86192}"/>
              </a:ext>
            </a:extLst>
          </p:cNvPr>
          <p:cNvSpPr>
            <a:spLocks noGrp="1"/>
          </p:cNvSpPr>
          <p:nvPr>
            <p:ph type="ctrTitle"/>
          </p:nvPr>
        </p:nvSpPr>
        <p:spPr>
          <a:xfrm>
            <a:off x="2589212" y="490591"/>
            <a:ext cx="8915399" cy="2262781"/>
          </a:xfrm>
        </p:spPr>
        <p:txBody>
          <a:bodyPr/>
          <a:lstStyle/>
          <a:p>
            <a:r>
              <a:rPr lang="en-GB" dirty="0"/>
              <a:t>Next Expectations/Analysis</a:t>
            </a:r>
          </a:p>
        </p:txBody>
      </p:sp>
      <p:sp>
        <p:nvSpPr>
          <p:cNvPr id="3" name="Subtitle 2">
            <a:extLst>
              <a:ext uri="{FF2B5EF4-FFF2-40B4-BE49-F238E27FC236}">
                <a16:creationId xmlns:a16="http://schemas.microsoft.com/office/drawing/2014/main" id="{D0C37E5A-4E83-B57E-6FFD-333D2073C58B}"/>
              </a:ext>
            </a:extLst>
          </p:cNvPr>
          <p:cNvSpPr>
            <a:spLocks noGrp="1"/>
          </p:cNvSpPr>
          <p:nvPr>
            <p:ph type="subTitle" idx="1"/>
          </p:nvPr>
        </p:nvSpPr>
        <p:spPr>
          <a:xfrm>
            <a:off x="4614333" y="3539067"/>
            <a:ext cx="6890277" cy="2921000"/>
          </a:xfrm>
        </p:spPr>
        <p:txBody>
          <a:bodyPr/>
          <a:lstStyle/>
          <a:p>
            <a:r>
              <a:rPr lang="en-GB" dirty="0"/>
              <a:t>What have we learned – overwinter damage/refresh</a:t>
            </a:r>
          </a:p>
          <a:p>
            <a:pPr marL="285750" indent="-285750">
              <a:buFont typeface="Arial" panose="020B0604020202020204" pitchFamily="34" charset="0"/>
              <a:buChar char="•"/>
            </a:pPr>
            <a:r>
              <a:rPr lang="en-GB" dirty="0"/>
              <a:t>Storage </a:t>
            </a:r>
          </a:p>
          <a:p>
            <a:pPr marL="285750" indent="-285750">
              <a:buFont typeface="Arial" panose="020B0604020202020204" pitchFamily="34" charset="0"/>
              <a:buChar char="•"/>
            </a:pPr>
            <a:r>
              <a:rPr lang="en-GB" dirty="0"/>
              <a:t>Quality furniture </a:t>
            </a:r>
          </a:p>
          <a:p>
            <a:pPr marL="285750" indent="-285750">
              <a:buFont typeface="Arial" panose="020B0604020202020204" pitchFamily="34" charset="0"/>
              <a:buChar char="•"/>
            </a:pPr>
            <a:r>
              <a:rPr lang="en-GB" dirty="0"/>
              <a:t>Child/Cohort study </a:t>
            </a:r>
          </a:p>
        </p:txBody>
      </p:sp>
      <p:pic>
        <p:nvPicPr>
          <p:cNvPr id="4" name="Picture 3">
            <a:extLst>
              <a:ext uri="{FF2B5EF4-FFF2-40B4-BE49-F238E27FC236}">
                <a16:creationId xmlns:a16="http://schemas.microsoft.com/office/drawing/2014/main" id="{EEFFFD56-EC5E-0762-01D7-07E6006B8BEC}"/>
              </a:ext>
            </a:extLst>
          </p:cNvPr>
          <p:cNvPicPr>
            <a:picLocks noChangeAspect="1"/>
          </p:cNvPicPr>
          <p:nvPr/>
        </p:nvPicPr>
        <p:blipFill>
          <a:blip r:embed="rId5"/>
          <a:stretch>
            <a:fillRect/>
          </a:stretch>
        </p:blipFill>
        <p:spPr>
          <a:xfrm>
            <a:off x="284725" y="4104629"/>
            <a:ext cx="3491408" cy="2616070"/>
          </a:xfrm>
          <a:prstGeom prst="rect">
            <a:avLst/>
          </a:prstGeom>
        </p:spPr>
      </p:pic>
      <p:pic>
        <p:nvPicPr>
          <p:cNvPr id="7" name="Audio 6">
            <a:hlinkClick r:id="" action="ppaction://media"/>
            <a:extLst>
              <a:ext uri="{FF2B5EF4-FFF2-40B4-BE49-F238E27FC236}">
                <a16:creationId xmlns:a16="http://schemas.microsoft.com/office/drawing/2014/main" id="{6720832C-7BE2-16A9-0004-AE555592532F}"/>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487376074"/>
      </p:ext>
    </p:extLst>
  </p:cSld>
  <p:clrMapOvr>
    <a:masterClrMapping/>
  </p:clrMapOvr>
  <mc:AlternateContent xmlns:mc="http://schemas.openxmlformats.org/markup-compatibility/2006">
    <mc:Choice xmlns:p14="http://schemas.microsoft.com/office/powerpoint/2010/main" Requires="p14">
      <p:transition spd="slow" p14:dur="2000" advTm="43832"/>
    </mc:Choice>
    <mc:Fallback>
      <p:transition spd="slow" advTm="438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47" name="Rectangle 46">
            <a:extLst>
              <a:ext uri="{FF2B5EF4-FFF2-40B4-BE49-F238E27FC236}">
                <a16:creationId xmlns:a16="http://schemas.microsoft.com/office/drawing/2014/main" id="{A692209D-B607-46C3-8560-07AF722916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94874638-CF15-4908-BC4B-4908744D0B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4639734" cy="6858000"/>
          </a:xfrm>
          <a:prstGeom prst="rect">
            <a:avLst/>
          </a:prstGeom>
          <a:solidFill>
            <a:schemeClr val="tx2">
              <a:lumMod val="50000"/>
              <a:alpha val="9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5DA46A39-7D24-B7FC-0ABB-464B10B98AC2}"/>
              </a:ext>
            </a:extLst>
          </p:cNvPr>
          <p:cNvSpPr>
            <a:spLocks noGrp="1"/>
          </p:cNvSpPr>
          <p:nvPr>
            <p:ph type="ctrTitle"/>
          </p:nvPr>
        </p:nvSpPr>
        <p:spPr>
          <a:xfrm>
            <a:off x="540279" y="967417"/>
            <a:ext cx="3778870" cy="3943250"/>
          </a:xfrm>
        </p:spPr>
        <p:txBody>
          <a:bodyPr>
            <a:normAutofit/>
          </a:bodyPr>
          <a:lstStyle/>
          <a:p>
            <a:r>
              <a:rPr lang="en-GB" sz="6000" dirty="0">
                <a:solidFill>
                  <a:srgbClr val="FEFFFF"/>
                </a:solidFill>
              </a:rPr>
              <a:t>Questions</a:t>
            </a:r>
          </a:p>
        </p:txBody>
      </p:sp>
      <p:sp>
        <p:nvSpPr>
          <p:cNvPr id="51" name="Freeform 5">
            <a:extLst>
              <a:ext uri="{FF2B5EF4-FFF2-40B4-BE49-F238E27FC236}">
                <a16:creationId xmlns:a16="http://schemas.microsoft.com/office/drawing/2014/main" id="{5F1B8348-CD6E-4561-A704-C232D9A2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5033007"/>
            <a:ext cx="5404022" cy="857047"/>
          </a:xfrm>
          <a:custGeom>
            <a:avLst/>
            <a:gdLst>
              <a:gd name="T0" fmla="*/ 1114 w 1117"/>
              <a:gd name="T1" fmla="*/ 77 h 163"/>
              <a:gd name="T2" fmla="*/ 1040 w 1117"/>
              <a:gd name="T3" fmla="*/ 3 h 163"/>
              <a:gd name="T4" fmla="*/ 1039 w 1117"/>
              <a:gd name="T5" fmla="*/ 2 h 163"/>
              <a:gd name="T6" fmla="*/ 1034 w 1117"/>
              <a:gd name="T7" fmla="*/ 0 h 163"/>
              <a:gd name="T8" fmla="*/ 578 w 1117"/>
              <a:gd name="T9" fmla="*/ 0 h 163"/>
              <a:gd name="T10" fmla="*/ 562 w 1117"/>
              <a:gd name="T11" fmla="*/ 0 h 163"/>
              <a:gd name="T12" fmla="*/ 440 w 1117"/>
              <a:gd name="T13" fmla="*/ 0 h 163"/>
              <a:gd name="T14" fmla="*/ 106 w 1117"/>
              <a:gd name="T15" fmla="*/ 0 h 163"/>
              <a:gd name="T16" fmla="*/ 0 w 1117"/>
              <a:gd name="T17" fmla="*/ 0 h 163"/>
              <a:gd name="T18" fmla="*/ 0 w 1117"/>
              <a:gd name="T19" fmla="*/ 163 h 163"/>
              <a:gd name="T20" fmla="*/ 106 w 1117"/>
              <a:gd name="T21" fmla="*/ 163 h 163"/>
              <a:gd name="T22" fmla="*/ 440 w 1117"/>
              <a:gd name="T23" fmla="*/ 163 h 163"/>
              <a:gd name="T24" fmla="*/ 562 w 1117"/>
              <a:gd name="T25" fmla="*/ 163 h 163"/>
              <a:gd name="T26" fmla="*/ 578 w 1117"/>
              <a:gd name="T27" fmla="*/ 163 h 163"/>
              <a:gd name="T28" fmla="*/ 1034 w 1117"/>
              <a:gd name="T29" fmla="*/ 163 h 163"/>
              <a:gd name="T30" fmla="*/ 1039 w 1117"/>
              <a:gd name="T31" fmla="*/ 161 h 163"/>
              <a:gd name="T32" fmla="*/ 1040 w 1117"/>
              <a:gd name="T33" fmla="*/ 160 h 163"/>
              <a:gd name="T34" fmla="*/ 1114 w 1117"/>
              <a:gd name="T35" fmla="*/ 86 h 163"/>
              <a:gd name="T36" fmla="*/ 1114 w 1117"/>
              <a:gd name="T37"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17" h="163">
                <a:moveTo>
                  <a:pt x="1114" y="77"/>
                </a:moveTo>
                <a:cubicBezTo>
                  <a:pt x="1040" y="3"/>
                  <a:pt x="1040" y="3"/>
                  <a:pt x="1040" y="3"/>
                </a:cubicBezTo>
                <a:cubicBezTo>
                  <a:pt x="1040" y="2"/>
                  <a:pt x="1039" y="2"/>
                  <a:pt x="1039" y="2"/>
                </a:cubicBezTo>
                <a:cubicBezTo>
                  <a:pt x="1038" y="1"/>
                  <a:pt x="1036" y="0"/>
                  <a:pt x="1034" y="0"/>
                </a:cubicBezTo>
                <a:cubicBezTo>
                  <a:pt x="578" y="0"/>
                  <a:pt x="578" y="0"/>
                  <a:pt x="578" y="0"/>
                </a:cubicBezTo>
                <a:cubicBezTo>
                  <a:pt x="562" y="0"/>
                  <a:pt x="562" y="0"/>
                  <a:pt x="562" y="0"/>
                </a:cubicBezTo>
                <a:cubicBezTo>
                  <a:pt x="440" y="0"/>
                  <a:pt x="440" y="0"/>
                  <a:pt x="440" y="0"/>
                </a:cubicBezTo>
                <a:cubicBezTo>
                  <a:pt x="106" y="0"/>
                  <a:pt x="106" y="0"/>
                  <a:pt x="106" y="0"/>
                </a:cubicBezTo>
                <a:cubicBezTo>
                  <a:pt x="0" y="0"/>
                  <a:pt x="0" y="0"/>
                  <a:pt x="0" y="0"/>
                </a:cubicBezTo>
                <a:cubicBezTo>
                  <a:pt x="0" y="163"/>
                  <a:pt x="0" y="163"/>
                  <a:pt x="0" y="163"/>
                </a:cubicBezTo>
                <a:cubicBezTo>
                  <a:pt x="106" y="163"/>
                  <a:pt x="106" y="163"/>
                  <a:pt x="106" y="163"/>
                </a:cubicBezTo>
                <a:cubicBezTo>
                  <a:pt x="440" y="163"/>
                  <a:pt x="440" y="163"/>
                  <a:pt x="440" y="163"/>
                </a:cubicBezTo>
                <a:cubicBezTo>
                  <a:pt x="562" y="163"/>
                  <a:pt x="562" y="163"/>
                  <a:pt x="562" y="163"/>
                </a:cubicBezTo>
                <a:cubicBezTo>
                  <a:pt x="578" y="163"/>
                  <a:pt x="578" y="163"/>
                  <a:pt x="578" y="163"/>
                </a:cubicBezTo>
                <a:cubicBezTo>
                  <a:pt x="1034" y="163"/>
                  <a:pt x="1034" y="163"/>
                  <a:pt x="1034" y="163"/>
                </a:cubicBezTo>
                <a:cubicBezTo>
                  <a:pt x="1036" y="163"/>
                  <a:pt x="1038" y="162"/>
                  <a:pt x="1039" y="161"/>
                </a:cubicBezTo>
                <a:cubicBezTo>
                  <a:pt x="1039" y="160"/>
                  <a:pt x="1040" y="160"/>
                  <a:pt x="1040" y="160"/>
                </a:cubicBezTo>
                <a:cubicBezTo>
                  <a:pt x="1114" y="86"/>
                  <a:pt x="1114" y="86"/>
                  <a:pt x="1114" y="86"/>
                </a:cubicBezTo>
                <a:cubicBezTo>
                  <a:pt x="1117" y="83"/>
                  <a:pt x="1117" y="79"/>
                  <a:pt x="1114"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Subtitle 2">
            <a:extLst>
              <a:ext uri="{FF2B5EF4-FFF2-40B4-BE49-F238E27FC236}">
                <a16:creationId xmlns:a16="http://schemas.microsoft.com/office/drawing/2014/main" id="{532CF874-1B4F-9CB0-44E1-2989B126E09A}"/>
              </a:ext>
            </a:extLst>
          </p:cNvPr>
          <p:cNvSpPr>
            <a:spLocks noGrp="1"/>
          </p:cNvSpPr>
          <p:nvPr>
            <p:ph type="subTitle" idx="1"/>
          </p:nvPr>
        </p:nvSpPr>
        <p:spPr>
          <a:xfrm>
            <a:off x="540279" y="5189400"/>
            <a:ext cx="3778870" cy="544260"/>
          </a:xfrm>
        </p:spPr>
        <p:txBody>
          <a:bodyPr anchor="ctr">
            <a:normAutofit lnSpcReduction="10000"/>
          </a:bodyPr>
          <a:lstStyle/>
          <a:p>
            <a:r>
              <a:rPr lang="en-GB" sz="1600" dirty="0">
                <a:solidFill>
                  <a:srgbClr val="FEFFFF"/>
                </a:solidFill>
              </a:rPr>
              <a:t>We are happy to answer any queries you may have!</a:t>
            </a:r>
          </a:p>
        </p:txBody>
      </p:sp>
      <p:pic>
        <p:nvPicPr>
          <p:cNvPr id="7" name="Graphic 6" descr="Question mark">
            <a:extLst>
              <a:ext uri="{FF2B5EF4-FFF2-40B4-BE49-F238E27FC236}">
                <a16:creationId xmlns:a16="http://schemas.microsoft.com/office/drawing/2014/main" id="{79A2B595-3603-0F96-C019-EF2D4D39CBA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943011" y="967417"/>
            <a:ext cx="4930468" cy="4930468"/>
          </a:xfrm>
          <a:prstGeom prst="rect">
            <a:avLst/>
          </a:prstGeom>
        </p:spPr>
      </p:pic>
      <p:pic>
        <p:nvPicPr>
          <p:cNvPr id="6" name="Audio 5">
            <a:hlinkClick r:id="" action="ppaction://media"/>
            <a:extLst>
              <a:ext uri="{FF2B5EF4-FFF2-40B4-BE49-F238E27FC236}">
                <a16:creationId xmlns:a16="http://schemas.microsoft.com/office/drawing/2014/main" id="{8F9A571A-3DAD-C690-3AE2-95B2D2BDE196}"/>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907698416"/>
      </p:ext>
    </p:extLst>
  </p:cSld>
  <p:clrMapOvr>
    <a:masterClrMapping/>
  </p:clrMapOvr>
  <mc:AlternateContent xmlns:mc="http://schemas.openxmlformats.org/markup-compatibility/2006">
    <mc:Choice xmlns:p14="http://schemas.microsoft.com/office/powerpoint/2010/main" Requires="p14">
      <p:transition spd="slow" p14:dur="2000" advTm="8714"/>
    </mc:Choice>
    <mc:Fallback>
      <p:transition spd="slow" advTm="87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02BDF-7E9E-2675-12E1-4FFD358EB7CF}"/>
              </a:ext>
            </a:extLst>
          </p:cNvPr>
          <p:cNvSpPr>
            <a:spLocks noGrp="1"/>
          </p:cNvSpPr>
          <p:nvPr>
            <p:ph type="ctrTitle"/>
          </p:nvPr>
        </p:nvSpPr>
        <p:spPr>
          <a:xfrm>
            <a:off x="1790397" y="635251"/>
            <a:ext cx="8915399" cy="2446428"/>
          </a:xfrm>
        </p:spPr>
        <p:txBody>
          <a:bodyPr>
            <a:normAutofit fontScale="90000"/>
          </a:bodyPr>
          <a:lstStyle/>
          <a:p>
            <a:pPr algn="ctr"/>
            <a:br>
              <a:rPr lang="en-GB" dirty="0"/>
            </a:br>
            <a:br>
              <a:rPr lang="en-GB" dirty="0"/>
            </a:br>
            <a:r>
              <a:rPr lang="en-GB" dirty="0"/>
              <a:t>Thankyou for listening to our presentation</a:t>
            </a:r>
            <a:br>
              <a:rPr lang="en-GB" dirty="0"/>
            </a:br>
            <a:r>
              <a:rPr lang="en-GB" dirty="0"/>
              <a:t> </a:t>
            </a:r>
          </a:p>
        </p:txBody>
      </p:sp>
      <p:pic>
        <p:nvPicPr>
          <p:cNvPr id="4" name="Picture 3">
            <a:extLst>
              <a:ext uri="{FF2B5EF4-FFF2-40B4-BE49-F238E27FC236}">
                <a16:creationId xmlns:a16="http://schemas.microsoft.com/office/drawing/2014/main" id="{9125E9C8-7A89-0282-58FB-8F6DE8026153}"/>
              </a:ext>
            </a:extLst>
          </p:cNvPr>
          <p:cNvPicPr>
            <a:picLocks noChangeAspect="1"/>
          </p:cNvPicPr>
          <p:nvPr/>
        </p:nvPicPr>
        <p:blipFill>
          <a:blip r:embed="rId5"/>
          <a:stretch>
            <a:fillRect/>
          </a:stretch>
        </p:blipFill>
        <p:spPr>
          <a:xfrm>
            <a:off x="2953517" y="3166346"/>
            <a:ext cx="5760034" cy="2647074"/>
          </a:xfrm>
          <a:prstGeom prst="rect">
            <a:avLst/>
          </a:prstGeom>
        </p:spPr>
      </p:pic>
      <p:pic>
        <p:nvPicPr>
          <p:cNvPr id="6" name="Audio 5">
            <a:hlinkClick r:id="" action="ppaction://media"/>
            <a:extLst>
              <a:ext uri="{FF2B5EF4-FFF2-40B4-BE49-F238E27FC236}">
                <a16:creationId xmlns:a16="http://schemas.microsoft.com/office/drawing/2014/main" id="{A8BB374E-97DC-1023-FA79-064674847CEC}"/>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657395546"/>
      </p:ext>
    </p:extLst>
  </p:cSld>
  <p:clrMapOvr>
    <a:masterClrMapping/>
  </p:clrMapOvr>
  <mc:AlternateContent xmlns:mc="http://schemas.openxmlformats.org/markup-compatibility/2006">
    <mc:Choice xmlns:p14="http://schemas.microsoft.com/office/powerpoint/2010/main" Requires="p14">
      <p:transition spd="slow" p14:dur="2000" advTm="6110"/>
    </mc:Choice>
    <mc:Fallback>
      <p:transition spd="slow" advTm="61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3D69FFA-C04A-6C96-C38B-E62061A42030}"/>
              </a:ext>
            </a:extLst>
          </p:cNvPr>
          <p:cNvSpPr txBox="1"/>
          <p:nvPr/>
        </p:nvSpPr>
        <p:spPr>
          <a:xfrm>
            <a:off x="1520669" y="710368"/>
            <a:ext cx="5969286" cy="2585323"/>
          </a:xfrm>
          <a:prstGeom prst="rect">
            <a:avLst/>
          </a:prstGeom>
          <a:noFill/>
        </p:spPr>
        <p:txBody>
          <a:bodyPr wrap="square" rtlCol="0">
            <a:spAutoFit/>
          </a:bodyPr>
          <a:lstStyle/>
          <a:p>
            <a:r>
              <a:rPr lang="en-GB" i="1" dirty="0"/>
              <a:t>“…there is strong and compelling evidence that playing and learning outdoors has many benefits for children: Improves physical health, wellbeing, enhances child development, Improves learning for sustainability… And importantly, it is fun and should be an everyday part of children’s play- based learning!”</a:t>
            </a:r>
          </a:p>
          <a:p>
            <a:r>
              <a:rPr lang="en-GB" i="1" dirty="0"/>
              <a:t>Building the Curriculum 2: Active Learning in the Early Years, Education Scotland 2007 (pg7)</a:t>
            </a:r>
          </a:p>
        </p:txBody>
      </p:sp>
      <p:sp>
        <p:nvSpPr>
          <p:cNvPr id="3" name="TextBox 2">
            <a:extLst>
              <a:ext uri="{FF2B5EF4-FFF2-40B4-BE49-F238E27FC236}">
                <a16:creationId xmlns:a16="http://schemas.microsoft.com/office/drawing/2014/main" id="{F59869FE-FBF7-8AC2-D09F-CF38D3F2F22C}"/>
              </a:ext>
            </a:extLst>
          </p:cNvPr>
          <p:cNvSpPr txBox="1"/>
          <p:nvPr/>
        </p:nvSpPr>
        <p:spPr>
          <a:xfrm>
            <a:off x="1376736" y="4364422"/>
            <a:ext cx="3698697" cy="1754326"/>
          </a:xfrm>
          <a:prstGeom prst="rect">
            <a:avLst/>
          </a:prstGeom>
          <a:noFill/>
        </p:spPr>
        <p:txBody>
          <a:bodyPr wrap="square" rtlCol="0">
            <a:spAutoFit/>
          </a:bodyPr>
          <a:lstStyle/>
          <a:p>
            <a:r>
              <a:rPr lang="en-GB" i="1" dirty="0"/>
              <a:t>“I need spaces that encourage a sense of safety and security, yet enabling appropriate risky play, which enables me to be playful in learning” </a:t>
            </a:r>
          </a:p>
          <a:p>
            <a:r>
              <a:rPr lang="en-GB" i="1" dirty="0"/>
              <a:t>Education Scotland 2020 pg.29</a:t>
            </a:r>
          </a:p>
        </p:txBody>
      </p:sp>
      <p:sp>
        <p:nvSpPr>
          <p:cNvPr id="4" name="TextBox 3">
            <a:extLst>
              <a:ext uri="{FF2B5EF4-FFF2-40B4-BE49-F238E27FC236}">
                <a16:creationId xmlns:a16="http://schemas.microsoft.com/office/drawing/2014/main" id="{4D950BA9-9EE9-5854-B9AE-E9BF6967A6F4}"/>
              </a:ext>
            </a:extLst>
          </p:cNvPr>
          <p:cNvSpPr txBox="1"/>
          <p:nvPr/>
        </p:nvSpPr>
        <p:spPr>
          <a:xfrm>
            <a:off x="6746697" y="4364422"/>
            <a:ext cx="4068567" cy="2031325"/>
          </a:xfrm>
          <a:prstGeom prst="rect">
            <a:avLst/>
          </a:prstGeom>
          <a:noFill/>
        </p:spPr>
        <p:txBody>
          <a:bodyPr wrap="square" rtlCol="0">
            <a:spAutoFit/>
          </a:bodyPr>
          <a:lstStyle/>
          <a:p>
            <a:r>
              <a:rPr lang="en-GB" i="1" dirty="0"/>
              <a:t>“The goal is not to eliminate risk but to weigh up the risks and benefits. No child will learn about risk if they are wrapped in cotton wool”.</a:t>
            </a:r>
          </a:p>
          <a:p>
            <a:r>
              <a:rPr lang="en-GB" i="1" dirty="0"/>
              <a:t>Health and Safety Executive 2012 pg.1</a:t>
            </a:r>
          </a:p>
        </p:txBody>
      </p:sp>
      <p:pic>
        <p:nvPicPr>
          <p:cNvPr id="6" name="Picture 5" descr="A child on a snowboard&#10;&#10;Description automatically generated with low confidence">
            <a:extLst>
              <a:ext uri="{FF2B5EF4-FFF2-40B4-BE49-F238E27FC236}">
                <a16:creationId xmlns:a16="http://schemas.microsoft.com/office/drawing/2014/main" id="{C4DF6F2D-16D9-1F6A-80C6-303F288C5CEC}"/>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779934" y="92468"/>
            <a:ext cx="2887134" cy="3849512"/>
          </a:xfrm>
          <a:prstGeom prst="rect">
            <a:avLst/>
          </a:prstGeom>
        </p:spPr>
      </p:pic>
      <p:pic>
        <p:nvPicPr>
          <p:cNvPr id="14" name="Audio 13">
            <a:hlinkClick r:id="" action="ppaction://media"/>
            <a:extLst>
              <a:ext uri="{FF2B5EF4-FFF2-40B4-BE49-F238E27FC236}">
                <a16:creationId xmlns:a16="http://schemas.microsoft.com/office/drawing/2014/main" id="{D9994DF6-2C06-7E6C-62C2-83CEA3B57310}"/>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761289028"/>
      </p:ext>
    </p:extLst>
  </p:cSld>
  <p:clrMapOvr>
    <a:masterClrMapping/>
  </p:clrMapOvr>
  <mc:AlternateContent xmlns:mc="http://schemas.openxmlformats.org/markup-compatibility/2006">
    <mc:Choice xmlns:p14="http://schemas.microsoft.com/office/powerpoint/2010/main" Requires="p14">
      <p:transition spd="slow" p14:dur="2000" advTm="24956"/>
    </mc:Choice>
    <mc:Fallback>
      <p:transition spd="slow" advTm="249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5" fill="hold" display="0">
                  <p:stCondLst>
                    <p:cond delay="indefinite"/>
                  </p:stCondLst>
                  <p:endCondLst>
                    <p:cond evt="onStopAudio" delay="0">
                      <p:tgtEl>
                        <p:sldTgt/>
                      </p:tgtEl>
                    </p:cond>
                  </p:endCondLst>
                </p:cTn>
                <p:tgtEl>
                  <p:spTgt spid="1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8FFEB3F-234C-31F2-5AAB-72E6C02E72E4}"/>
              </a:ext>
            </a:extLst>
          </p:cNvPr>
          <p:cNvSpPr txBox="1"/>
          <p:nvPr/>
        </p:nvSpPr>
        <p:spPr>
          <a:xfrm>
            <a:off x="2808460" y="588824"/>
            <a:ext cx="4726874" cy="1754326"/>
          </a:xfrm>
          <a:prstGeom prst="rect">
            <a:avLst/>
          </a:prstGeom>
          <a:noFill/>
        </p:spPr>
        <p:txBody>
          <a:bodyPr wrap="square" rtlCol="0">
            <a:spAutoFit/>
          </a:bodyPr>
          <a:lstStyle/>
          <a:p>
            <a:r>
              <a:rPr lang="en-GB" i="1" dirty="0"/>
              <a:t>“Outdoor learning environments and engagement with the natural world offer regular high quality experiences that enable children to explore ideas and materials and to use their imagination freely”</a:t>
            </a:r>
          </a:p>
        </p:txBody>
      </p:sp>
      <p:pic>
        <p:nvPicPr>
          <p:cNvPr id="6" name="Picture 5" descr="A group of children sitting on a log by a body of water&#10;&#10;Description automatically generated with low confidence">
            <a:extLst>
              <a:ext uri="{FF2B5EF4-FFF2-40B4-BE49-F238E27FC236}">
                <a16:creationId xmlns:a16="http://schemas.microsoft.com/office/drawing/2014/main" id="{1CE38900-9CE5-1E2B-A1E6-C8F636F8A8E5}"/>
              </a:ext>
            </a:extLst>
          </p:cNvPr>
          <p:cNvPicPr>
            <a:picLocks noChangeAspect="1"/>
          </p:cNvPicPr>
          <p:nvPr/>
        </p:nvPicPr>
        <p:blipFill rotWithShape="1">
          <a:blip r:embed="rId5">
            <a:extLst>
              <a:ext uri="{28A0092B-C50C-407E-A947-70E740481C1C}">
                <a14:useLocalDpi xmlns:a14="http://schemas.microsoft.com/office/drawing/2010/main" val="0"/>
              </a:ext>
            </a:extLst>
          </a:blip>
          <a:srcRect t="42593" r="19101" b="6790"/>
          <a:stretch/>
        </p:blipFill>
        <p:spPr>
          <a:xfrm>
            <a:off x="7758892" y="771963"/>
            <a:ext cx="3027641" cy="2525803"/>
          </a:xfrm>
          <a:prstGeom prst="rect">
            <a:avLst/>
          </a:prstGeom>
        </p:spPr>
      </p:pic>
      <p:sp>
        <p:nvSpPr>
          <p:cNvPr id="5" name="TextBox 4">
            <a:extLst>
              <a:ext uri="{FF2B5EF4-FFF2-40B4-BE49-F238E27FC236}">
                <a16:creationId xmlns:a16="http://schemas.microsoft.com/office/drawing/2014/main" id="{B4ADDF87-D7B0-5403-43E4-2409F4D04BDA}"/>
              </a:ext>
            </a:extLst>
          </p:cNvPr>
          <p:cNvSpPr txBox="1"/>
          <p:nvPr/>
        </p:nvSpPr>
        <p:spPr>
          <a:xfrm>
            <a:off x="2808460" y="2812195"/>
            <a:ext cx="3437467" cy="3693319"/>
          </a:xfrm>
          <a:prstGeom prst="rect">
            <a:avLst/>
          </a:prstGeom>
          <a:noFill/>
        </p:spPr>
        <p:txBody>
          <a:bodyPr wrap="square" rtlCol="0">
            <a:spAutoFit/>
          </a:bodyPr>
          <a:lstStyle/>
          <a:p>
            <a:r>
              <a:rPr lang="en-GB" dirty="0"/>
              <a:t>“Children flourish when playing outdoors in all weathers. Being in nature stimulates the senses and nurtures a sense of wonder and awe at the process of life. Different natural spaces can simultaneously ignite creativity and imagination whilst fostering a sense of wellbeing and calm.”</a:t>
            </a:r>
          </a:p>
          <a:p>
            <a:r>
              <a:rPr lang="en-GB" dirty="0"/>
              <a:t>Realising the Ambition, Being Me 2020 pg.56</a:t>
            </a:r>
          </a:p>
        </p:txBody>
      </p:sp>
      <p:pic>
        <p:nvPicPr>
          <p:cNvPr id="7" name="Picture 6">
            <a:extLst>
              <a:ext uri="{FF2B5EF4-FFF2-40B4-BE49-F238E27FC236}">
                <a16:creationId xmlns:a16="http://schemas.microsoft.com/office/drawing/2014/main" id="{28834354-9F03-7031-11E6-75C9B25F16B2}"/>
              </a:ext>
            </a:extLst>
          </p:cNvPr>
          <p:cNvPicPr>
            <a:picLocks noChangeAspect="1"/>
          </p:cNvPicPr>
          <p:nvPr/>
        </p:nvPicPr>
        <p:blipFill>
          <a:blip r:embed="rId6"/>
          <a:stretch>
            <a:fillRect/>
          </a:stretch>
        </p:blipFill>
        <p:spPr>
          <a:xfrm>
            <a:off x="6900333" y="3560235"/>
            <a:ext cx="2277533" cy="3038413"/>
          </a:xfrm>
          <a:prstGeom prst="rect">
            <a:avLst/>
          </a:prstGeom>
        </p:spPr>
      </p:pic>
      <p:pic>
        <p:nvPicPr>
          <p:cNvPr id="13" name="Audio 12">
            <a:hlinkClick r:id="" action="ppaction://media"/>
            <a:extLst>
              <a:ext uri="{FF2B5EF4-FFF2-40B4-BE49-F238E27FC236}">
                <a16:creationId xmlns:a16="http://schemas.microsoft.com/office/drawing/2014/main" id="{EF0A6CE7-50F9-90A4-D952-9C599CC84E3E}"/>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947277283"/>
      </p:ext>
    </p:extLst>
  </p:cSld>
  <p:clrMapOvr>
    <a:masterClrMapping/>
  </p:clrMapOvr>
  <mc:AlternateContent xmlns:mc="http://schemas.openxmlformats.org/markup-compatibility/2006">
    <mc:Choice xmlns:p14="http://schemas.microsoft.com/office/powerpoint/2010/main" Requires="p14">
      <p:transition spd="slow" p14:dur="2000" advTm="44187"/>
    </mc:Choice>
    <mc:Fallback>
      <p:transition spd="slow" advTm="441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1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3E84B-9383-4E6B-CFD6-7B2FFC2FBC5D}"/>
              </a:ext>
            </a:extLst>
          </p:cNvPr>
          <p:cNvSpPr>
            <a:spLocks noGrp="1"/>
          </p:cNvSpPr>
          <p:nvPr>
            <p:ph type="ctrTitle"/>
          </p:nvPr>
        </p:nvSpPr>
        <p:spPr>
          <a:xfrm>
            <a:off x="2446973" y="594360"/>
            <a:ext cx="8915399" cy="2262781"/>
          </a:xfrm>
        </p:spPr>
        <p:txBody>
          <a:bodyPr>
            <a:normAutofit fontScale="90000"/>
          </a:bodyPr>
          <a:lstStyle/>
          <a:p>
            <a:r>
              <a:rPr lang="en-GB" dirty="0"/>
              <a:t>Our staff – Leadership roles</a:t>
            </a:r>
            <a:br>
              <a:rPr lang="en-GB" dirty="0"/>
            </a:br>
            <a:br>
              <a:rPr lang="en-GB" dirty="0"/>
            </a:br>
            <a:endParaRPr lang="en-GB" dirty="0"/>
          </a:p>
        </p:txBody>
      </p:sp>
      <p:sp>
        <p:nvSpPr>
          <p:cNvPr id="4" name="Subtitle 3">
            <a:extLst>
              <a:ext uri="{FF2B5EF4-FFF2-40B4-BE49-F238E27FC236}">
                <a16:creationId xmlns:a16="http://schemas.microsoft.com/office/drawing/2014/main" id="{A88E0E51-1BD9-DB99-2DC4-9939ADA82E53}"/>
              </a:ext>
            </a:extLst>
          </p:cNvPr>
          <p:cNvSpPr>
            <a:spLocks noGrp="1"/>
          </p:cNvSpPr>
          <p:nvPr>
            <p:ph type="subTitle" idx="1"/>
          </p:nvPr>
        </p:nvSpPr>
        <p:spPr>
          <a:xfrm>
            <a:off x="2446973" y="2755539"/>
            <a:ext cx="2876867" cy="2262781"/>
          </a:xfrm>
        </p:spPr>
        <p:txBody>
          <a:bodyPr>
            <a:normAutofit/>
          </a:bodyPr>
          <a:lstStyle/>
          <a:p>
            <a:pPr marL="285750" indent="-285750">
              <a:buFont typeface="Arial" panose="020B0604020202020204" pitchFamily="34" charset="0"/>
              <a:buChar char="•"/>
            </a:pPr>
            <a:r>
              <a:rPr lang="en-GB" dirty="0"/>
              <a:t>Leadership Roles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Next Steps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5 minute set up</a:t>
            </a:r>
          </a:p>
        </p:txBody>
      </p:sp>
      <p:pic>
        <p:nvPicPr>
          <p:cNvPr id="5" name="Picture 4" descr="A picture containing text, indoor, computer, desk&#10;&#10;Description automatically generated">
            <a:extLst>
              <a:ext uri="{FF2B5EF4-FFF2-40B4-BE49-F238E27FC236}">
                <a16:creationId xmlns:a16="http://schemas.microsoft.com/office/drawing/2014/main" id="{D0009B00-2149-87A2-4C3C-2A9D3DA3E78A}"/>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rot="5400000">
            <a:off x="5611708" y="4101638"/>
            <a:ext cx="2512907" cy="1884680"/>
          </a:xfrm>
          <a:prstGeom prst="rect">
            <a:avLst/>
          </a:prstGeom>
        </p:spPr>
      </p:pic>
      <p:pic>
        <p:nvPicPr>
          <p:cNvPr id="7" name="Picture 6" descr="A picture containing text&#10;&#10;Description automatically generated">
            <a:extLst>
              <a:ext uri="{FF2B5EF4-FFF2-40B4-BE49-F238E27FC236}">
                <a16:creationId xmlns:a16="http://schemas.microsoft.com/office/drawing/2014/main" id="{4265957E-8630-C568-E14A-3A75FEE343EF}"/>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507202" y="3886929"/>
            <a:ext cx="3085464" cy="2314098"/>
          </a:xfrm>
          <a:prstGeom prst="rect">
            <a:avLst/>
          </a:prstGeom>
        </p:spPr>
      </p:pic>
      <p:pic>
        <p:nvPicPr>
          <p:cNvPr id="9" name="Picture 8" descr="Graphical user interface, text, application&#10;&#10;Description automatically generated">
            <a:extLst>
              <a:ext uri="{FF2B5EF4-FFF2-40B4-BE49-F238E27FC236}">
                <a16:creationId xmlns:a16="http://schemas.microsoft.com/office/drawing/2014/main" id="{1EFA3066-480B-FDB1-4CE1-848AEFF2F485}"/>
              </a:ext>
            </a:extLst>
          </p:cNvPr>
          <p:cNvPicPr>
            <a:picLocks noChangeAspect="1"/>
          </p:cNvPicPr>
          <p:nvPr/>
        </p:nvPicPr>
        <p:blipFill rotWithShape="1">
          <a:blip r:embed="rId7">
            <a:extLst>
              <a:ext uri="{28A0092B-C50C-407E-A947-70E740481C1C}">
                <a14:useLocalDpi xmlns:a14="http://schemas.microsoft.com/office/drawing/2010/main" val="0"/>
              </a:ext>
            </a:extLst>
          </a:blip>
          <a:srcRect l="15333" t="53926" r="13444" b="32593"/>
          <a:stretch/>
        </p:blipFill>
        <p:spPr>
          <a:xfrm>
            <a:off x="2682240" y="1362876"/>
            <a:ext cx="7863840" cy="924560"/>
          </a:xfrm>
          <a:prstGeom prst="rect">
            <a:avLst/>
          </a:prstGeom>
        </p:spPr>
      </p:pic>
      <p:pic>
        <p:nvPicPr>
          <p:cNvPr id="22" name="Audio 21">
            <a:hlinkClick r:id="" action="ppaction://media"/>
            <a:extLst>
              <a:ext uri="{FF2B5EF4-FFF2-40B4-BE49-F238E27FC236}">
                <a16:creationId xmlns:a16="http://schemas.microsoft.com/office/drawing/2014/main" id="{5A01E219-CA54-C055-9DE6-CFD571C5481F}"/>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50799345"/>
      </p:ext>
    </p:extLst>
  </p:cSld>
  <p:clrMapOvr>
    <a:masterClrMapping/>
  </p:clrMapOvr>
  <mc:AlternateContent xmlns:mc="http://schemas.openxmlformats.org/markup-compatibility/2006">
    <mc:Choice xmlns:p14="http://schemas.microsoft.com/office/powerpoint/2010/main" Requires="p14">
      <p:transition spd="slow" p14:dur="2000" advTm="59954"/>
    </mc:Choice>
    <mc:Fallback>
      <p:transition spd="slow" advTm="599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BAD74-1805-97F4-3BF6-4BBE60CD04E6}"/>
              </a:ext>
            </a:extLst>
          </p:cNvPr>
          <p:cNvSpPr>
            <a:spLocks noGrp="1"/>
          </p:cNvSpPr>
          <p:nvPr>
            <p:ph type="ctrTitle"/>
          </p:nvPr>
        </p:nvSpPr>
        <p:spPr>
          <a:xfrm>
            <a:off x="2260440" y="534256"/>
            <a:ext cx="8915399" cy="1767155"/>
          </a:xfrm>
        </p:spPr>
        <p:txBody>
          <a:bodyPr>
            <a:normAutofit fontScale="90000"/>
          </a:bodyPr>
          <a:lstStyle/>
          <a:p>
            <a:r>
              <a:rPr lang="en-GB" dirty="0"/>
              <a:t>5 minute set up</a:t>
            </a:r>
            <a:br>
              <a:rPr lang="en-GB" dirty="0"/>
            </a:br>
            <a:r>
              <a:rPr lang="en-GB" dirty="0"/>
              <a:t>Making the set up do-able</a:t>
            </a:r>
          </a:p>
        </p:txBody>
      </p:sp>
      <p:sp>
        <p:nvSpPr>
          <p:cNvPr id="3" name="Subtitle 2">
            <a:extLst>
              <a:ext uri="{FF2B5EF4-FFF2-40B4-BE49-F238E27FC236}">
                <a16:creationId xmlns:a16="http://schemas.microsoft.com/office/drawing/2014/main" id="{5213BF9C-3B6C-EE0F-DEA9-3BD300AEA070}"/>
              </a:ext>
            </a:extLst>
          </p:cNvPr>
          <p:cNvSpPr>
            <a:spLocks noGrp="1"/>
          </p:cNvSpPr>
          <p:nvPr>
            <p:ph type="subTitle" idx="1"/>
          </p:nvPr>
        </p:nvSpPr>
        <p:spPr>
          <a:xfrm>
            <a:off x="2478101" y="2456857"/>
            <a:ext cx="5294300" cy="3215809"/>
          </a:xfrm>
        </p:spPr>
        <p:txBody>
          <a:bodyPr>
            <a:normAutofit/>
          </a:bodyPr>
          <a:lstStyle/>
          <a:p>
            <a:r>
              <a:rPr lang="en-GB" i="1" dirty="0"/>
              <a:t>“If a workshop set up is developed, then indoors and outdoors should only take a few minutes to set up. Indoors, the water tray needs to be filled, the snack area prepared and the creative table restocked. The garden too should only take 5 minutes to set up and then it will be used every day. If it takes too long you might decide not to use that space on some days.” Planning in the moment with Two and Three Year Olds – Child Initiated Play in Action 2020</a:t>
            </a:r>
          </a:p>
        </p:txBody>
      </p:sp>
      <p:pic>
        <p:nvPicPr>
          <p:cNvPr id="5" name="Picture 4">
            <a:extLst>
              <a:ext uri="{FF2B5EF4-FFF2-40B4-BE49-F238E27FC236}">
                <a16:creationId xmlns:a16="http://schemas.microsoft.com/office/drawing/2014/main" id="{D960B4E2-7D08-0125-B4D8-886D4134DEE9}"/>
              </a:ext>
            </a:extLst>
          </p:cNvPr>
          <p:cNvPicPr>
            <a:picLocks noChangeAspect="1"/>
          </p:cNvPicPr>
          <p:nvPr/>
        </p:nvPicPr>
        <p:blipFill>
          <a:blip r:embed="rId5"/>
          <a:stretch>
            <a:fillRect/>
          </a:stretch>
        </p:blipFill>
        <p:spPr>
          <a:xfrm>
            <a:off x="8407822" y="2548466"/>
            <a:ext cx="2380403" cy="3393340"/>
          </a:xfrm>
          <a:prstGeom prst="rect">
            <a:avLst/>
          </a:prstGeom>
        </p:spPr>
      </p:pic>
      <p:pic>
        <p:nvPicPr>
          <p:cNvPr id="8" name="Audio 7">
            <a:hlinkClick r:id="" action="ppaction://media"/>
            <a:extLst>
              <a:ext uri="{FF2B5EF4-FFF2-40B4-BE49-F238E27FC236}">
                <a16:creationId xmlns:a16="http://schemas.microsoft.com/office/drawing/2014/main" id="{349447D5-E8C5-8C93-5067-73B59571A2B7}"/>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793822148"/>
      </p:ext>
    </p:extLst>
  </p:cSld>
  <p:clrMapOvr>
    <a:masterClrMapping/>
  </p:clrMapOvr>
  <mc:AlternateContent xmlns:mc="http://schemas.openxmlformats.org/markup-compatibility/2006">
    <mc:Choice xmlns:p14="http://schemas.microsoft.com/office/powerpoint/2010/main" Requires="p14">
      <p:transition spd="slow" p14:dur="2000" advTm="35532"/>
    </mc:Choice>
    <mc:Fallback>
      <p:transition spd="slow" advTm="355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8"/>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133DF-102F-7213-C8EF-76306EBA4F36}"/>
              </a:ext>
            </a:extLst>
          </p:cNvPr>
          <p:cNvSpPr>
            <a:spLocks noGrp="1"/>
          </p:cNvSpPr>
          <p:nvPr>
            <p:ph type="title"/>
          </p:nvPr>
        </p:nvSpPr>
        <p:spPr>
          <a:xfrm>
            <a:off x="4180425" y="701259"/>
            <a:ext cx="4519075" cy="838930"/>
          </a:xfrm>
        </p:spPr>
        <p:txBody>
          <a:bodyPr/>
          <a:lstStyle/>
          <a:p>
            <a:r>
              <a:rPr lang="en-GB" dirty="0"/>
              <a:t>Childrens voice</a:t>
            </a:r>
          </a:p>
        </p:txBody>
      </p:sp>
      <p:sp>
        <p:nvSpPr>
          <p:cNvPr id="3" name="Content Placeholder 2">
            <a:extLst>
              <a:ext uri="{FF2B5EF4-FFF2-40B4-BE49-F238E27FC236}">
                <a16:creationId xmlns:a16="http://schemas.microsoft.com/office/drawing/2014/main" id="{864491B5-C8B3-076C-E2BC-80DAC1F1BA83}"/>
              </a:ext>
            </a:extLst>
          </p:cNvPr>
          <p:cNvSpPr>
            <a:spLocks noGrp="1"/>
          </p:cNvSpPr>
          <p:nvPr>
            <p:ph idx="1"/>
          </p:nvPr>
        </p:nvSpPr>
        <p:spPr>
          <a:xfrm>
            <a:off x="1857079" y="1540188"/>
            <a:ext cx="6658741" cy="2527361"/>
          </a:xfrm>
        </p:spPr>
        <p:txBody>
          <a:bodyPr>
            <a:normAutofit fontScale="70000" lnSpcReduction="20000"/>
          </a:bodyPr>
          <a:lstStyle/>
          <a:p>
            <a:pPr marL="0" indent="0">
              <a:buNone/>
            </a:pPr>
            <a:r>
              <a:rPr lang="en-GB" dirty="0"/>
              <a:t>Realising the ambition – Being Me pg.48 (diagram on right)</a:t>
            </a:r>
          </a:p>
          <a:p>
            <a:pPr marL="0" indent="0">
              <a:buNone/>
            </a:pPr>
            <a:endParaRPr lang="en-GB" dirty="0"/>
          </a:p>
          <a:p>
            <a:pPr marL="0" indent="0">
              <a:buNone/>
            </a:pPr>
            <a:r>
              <a:rPr lang="en-GB" dirty="0"/>
              <a:t>‘4.4 The role of the adult in supporting learning</a:t>
            </a:r>
          </a:p>
          <a:p>
            <a:pPr marL="0" indent="0">
              <a:buNone/>
            </a:pPr>
            <a:r>
              <a:rPr lang="en-GB" dirty="0"/>
              <a:t>We need to value play and take time to observe the child’s learning through play in order to deepen or extend their learning. Stepping back and noticing what the children are involved in is a skill that must be embedded into practice both in ELC and school settings. After reflecting on the key learning for the child we can facilitate a provocation or response to allow the child to further pursue their own thinking. The provocation/response allows further time for us to capture what the child’s thinking is prior to interacting with them and then developing a plan for building or extending the child’s thinking.’ </a:t>
            </a:r>
          </a:p>
          <a:p>
            <a:pPr marL="0" indent="0">
              <a:buNone/>
            </a:pPr>
            <a:r>
              <a:rPr lang="en-GB" dirty="0"/>
              <a:t>Realising the ambition – Being Me pg.49</a:t>
            </a:r>
          </a:p>
        </p:txBody>
      </p:sp>
      <p:pic>
        <p:nvPicPr>
          <p:cNvPr id="5" name="Picture 4" descr="A drawing on a piece of paper&#10;&#10;Description automatically generated with medium confidence">
            <a:extLst>
              <a:ext uri="{FF2B5EF4-FFF2-40B4-BE49-F238E27FC236}">
                <a16:creationId xmlns:a16="http://schemas.microsoft.com/office/drawing/2014/main" id="{C68BE5C3-E1A3-B6C1-6C27-ADCB818BA0E7}"/>
              </a:ext>
            </a:extLst>
          </p:cNvPr>
          <p:cNvPicPr>
            <a:picLocks noChangeAspect="1"/>
          </p:cNvPicPr>
          <p:nvPr/>
        </p:nvPicPr>
        <p:blipFill rotWithShape="1">
          <a:blip r:embed="rId5">
            <a:extLst>
              <a:ext uri="{28A0092B-C50C-407E-A947-70E740481C1C}">
                <a14:useLocalDpi xmlns:a14="http://schemas.microsoft.com/office/drawing/2010/main" val="0"/>
              </a:ext>
            </a:extLst>
          </a:blip>
          <a:srcRect t="13950" r="7481"/>
          <a:stretch/>
        </p:blipFill>
        <p:spPr>
          <a:xfrm>
            <a:off x="7909089" y="3780365"/>
            <a:ext cx="4229887" cy="2950593"/>
          </a:xfrm>
          <a:prstGeom prst="rect">
            <a:avLst/>
          </a:prstGeom>
        </p:spPr>
      </p:pic>
      <p:pic>
        <p:nvPicPr>
          <p:cNvPr id="6" name="Picture 5" descr="Text, letter&#10;&#10;Description automatically generated">
            <a:extLst>
              <a:ext uri="{FF2B5EF4-FFF2-40B4-BE49-F238E27FC236}">
                <a16:creationId xmlns:a16="http://schemas.microsoft.com/office/drawing/2014/main" id="{5AF8592D-DBE2-FFC5-466B-24E6271B41CF}"/>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l="6889" t="19111" r="2500" b="10224"/>
          <a:stretch/>
        </p:blipFill>
        <p:spPr>
          <a:xfrm>
            <a:off x="8496153" y="1211147"/>
            <a:ext cx="3642823" cy="2130654"/>
          </a:xfrm>
          <a:prstGeom prst="rect">
            <a:avLst/>
          </a:prstGeom>
        </p:spPr>
      </p:pic>
      <p:sp>
        <p:nvSpPr>
          <p:cNvPr id="4" name="TextBox 3">
            <a:extLst>
              <a:ext uri="{FF2B5EF4-FFF2-40B4-BE49-F238E27FC236}">
                <a16:creationId xmlns:a16="http://schemas.microsoft.com/office/drawing/2014/main" id="{79A4D8D6-4946-AD93-C60C-3E79140117C7}"/>
              </a:ext>
            </a:extLst>
          </p:cNvPr>
          <p:cNvSpPr txBox="1"/>
          <p:nvPr/>
        </p:nvSpPr>
        <p:spPr>
          <a:xfrm>
            <a:off x="1923068" y="4203596"/>
            <a:ext cx="5033913" cy="2108269"/>
          </a:xfrm>
          <a:prstGeom prst="rect">
            <a:avLst/>
          </a:prstGeom>
          <a:noFill/>
        </p:spPr>
        <p:txBody>
          <a:bodyPr wrap="square" rtlCol="0">
            <a:spAutoFit/>
          </a:bodyPr>
          <a:lstStyle/>
          <a:p>
            <a:r>
              <a:rPr lang="en-GB" sz="1300" dirty="0"/>
              <a:t>‘Children can influence when they play outdoors every</a:t>
            </a:r>
          </a:p>
          <a:p>
            <a:r>
              <a:rPr lang="en-GB" sz="1300" dirty="0"/>
              <a:t>day and regularly explore a natural play and learning environment. Children are confident in exploring and developing their outdoor environment, supported by staff who actively support and encourage children in their endeavours.’</a:t>
            </a:r>
          </a:p>
          <a:p>
            <a:endParaRPr lang="en-GB" sz="1300" dirty="0"/>
          </a:p>
          <a:p>
            <a:r>
              <a:rPr lang="en-GB" sz="1300" dirty="0"/>
              <a:t>A Quality Framework for </a:t>
            </a:r>
            <a:r>
              <a:rPr lang="en-GB" sz="1300" dirty="0" err="1"/>
              <a:t>daycare</a:t>
            </a:r>
            <a:r>
              <a:rPr lang="en-GB" sz="1300" dirty="0"/>
              <a:t> of children, childminding and school-aged childcare’. Pg. 37</a:t>
            </a:r>
          </a:p>
          <a:p>
            <a:endParaRPr lang="en-GB" sz="1400" dirty="0"/>
          </a:p>
        </p:txBody>
      </p:sp>
      <p:pic>
        <p:nvPicPr>
          <p:cNvPr id="9" name="Audio 8">
            <a:hlinkClick r:id="" action="ppaction://media"/>
            <a:extLst>
              <a:ext uri="{FF2B5EF4-FFF2-40B4-BE49-F238E27FC236}">
                <a16:creationId xmlns:a16="http://schemas.microsoft.com/office/drawing/2014/main" id="{3B1F7298-70ED-B7BA-F653-D3C543E11589}"/>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99039602"/>
      </p:ext>
    </p:extLst>
  </p:cSld>
  <p:clrMapOvr>
    <a:masterClrMapping/>
  </p:clrMapOvr>
  <mc:AlternateContent xmlns:mc="http://schemas.openxmlformats.org/markup-compatibility/2006">
    <mc:Choice xmlns:p14="http://schemas.microsoft.com/office/powerpoint/2010/main" Requires="p14">
      <p:transition spd="slow" p14:dur="2000" advTm="26625"/>
    </mc:Choice>
    <mc:Fallback>
      <p:transition spd="slow" advTm="266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9"/>
                </p:tgtEl>
              </p:cMediaNode>
            </p:audio>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250D4-385C-CE09-D42F-6DF87DFC5939}"/>
              </a:ext>
            </a:extLst>
          </p:cNvPr>
          <p:cNvSpPr>
            <a:spLocks noGrp="1"/>
          </p:cNvSpPr>
          <p:nvPr>
            <p:ph type="ctrTitle"/>
          </p:nvPr>
        </p:nvSpPr>
        <p:spPr>
          <a:xfrm>
            <a:off x="2589213" y="954338"/>
            <a:ext cx="8915399" cy="1126283"/>
          </a:xfrm>
        </p:spPr>
        <p:txBody>
          <a:bodyPr>
            <a:normAutofit/>
          </a:bodyPr>
          <a:lstStyle/>
          <a:p>
            <a:r>
              <a:rPr lang="en-GB" dirty="0"/>
              <a:t>Staff Training</a:t>
            </a:r>
          </a:p>
        </p:txBody>
      </p:sp>
      <p:sp>
        <p:nvSpPr>
          <p:cNvPr id="3" name="Subtitle 2">
            <a:extLst>
              <a:ext uri="{FF2B5EF4-FFF2-40B4-BE49-F238E27FC236}">
                <a16:creationId xmlns:a16="http://schemas.microsoft.com/office/drawing/2014/main" id="{5BF1D340-D92F-9703-07BB-AFFBAFD6A04B}"/>
              </a:ext>
            </a:extLst>
          </p:cNvPr>
          <p:cNvSpPr>
            <a:spLocks noGrp="1"/>
          </p:cNvSpPr>
          <p:nvPr>
            <p:ph type="subTitle" idx="1"/>
          </p:nvPr>
        </p:nvSpPr>
        <p:spPr>
          <a:xfrm>
            <a:off x="2589213" y="2134930"/>
            <a:ext cx="4380547" cy="2697420"/>
          </a:xfrm>
        </p:spPr>
        <p:txBody>
          <a:bodyPr>
            <a:normAutofit fontScale="92500" lnSpcReduction="10000"/>
          </a:bodyPr>
          <a:lstStyle/>
          <a:p>
            <a:pPr marL="285750" indent="-285750">
              <a:buFont typeface="Arial" panose="020B0604020202020204" pitchFamily="34" charset="0"/>
              <a:buChar char="•"/>
            </a:pPr>
            <a:r>
              <a:rPr lang="en-GB" dirty="0"/>
              <a:t>Early Years Team Training and Portal</a:t>
            </a:r>
          </a:p>
          <a:p>
            <a:pPr marL="285750" indent="-285750">
              <a:buFont typeface="Arial" panose="020B0604020202020204" pitchFamily="34" charset="0"/>
              <a:buChar char="•"/>
            </a:pPr>
            <a:r>
              <a:rPr lang="en-GB" dirty="0"/>
              <a:t>Play on Pedals</a:t>
            </a:r>
          </a:p>
          <a:p>
            <a:pPr marL="285750" indent="-285750">
              <a:buFont typeface="Arial" panose="020B0604020202020204" pitchFamily="34" charset="0"/>
              <a:buChar char="•"/>
            </a:pPr>
            <a:r>
              <a:rPr lang="en-GB" dirty="0"/>
              <a:t>Moderation training In-Service</a:t>
            </a:r>
          </a:p>
          <a:p>
            <a:pPr marL="285750" indent="-285750">
              <a:buFont typeface="Arial" panose="020B0604020202020204" pitchFamily="34" charset="0"/>
              <a:buChar char="•"/>
            </a:pPr>
            <a:r>
              <a:rPr lang="en-GB" dirty="0"/>
              <a:t>Home reading/Relevant documents </a:t>
            </a:r>
          </a:p>
          <a:p>
            <a:pPr marL="285750" indent="-285750">
              <a:buFont typeface="Arial" panose="020B0604020202020204" pitchFamily="34" charset="0"/>
              <a:buChar char="•"/>
            </a:pPr>
            <a:r>
              <a:rPr lang="en-GB" dirty="0"/>
              <a:t>Health and Wellbeing Buddies</a:t>
            </a:r>
          </a:p>
          <a:p>
            <a:pPr marL="285750" indent="-285750">
              <a:buFont typeface="Arial" panose="020B0604020202020204" pitchFamily="34" charset="0"/>
              <a:buChar char="•"/>
            </a:pPr>
            <a:r>
              <a:rPr lang="en-GB" dirty="0"/>
              <a:t>A Quality Framework for daycare of children, childminding and school-aged childcare’.</a:t>
            </a:r>
          </a:p>
          <a:p>
            <a:pPr marL="285750" indent="-285750">
              <a:buFont typeface="Arial" panose="020B0604020202020204" pitchFamily="34" charset="0"/>
              <a:buChar char="•"/>
            </a:pPr>
            <a:endParaRPr lang="en-GB" dirty="0"/>
          </a:p>
        </p:txBody>
      </p:sp>
      <p:pic>
        <p:nvPicPr>
          <p:cNvPr id="4" name="Picture 3">
            <a:extLst>
              <a:ext uri="{FF2B5EF4-FFF2-40B4-BE49-F238E27FC236}">
                <a16:creationId xmlns:a16="http://schemas.microsoft.com/office/drawing/2014/main" id="{77A648F4-EF2B-EFF5-6D8F-24D7DDFC34D9}"/>
              </a:ext>
            </a:extLst>
          </p:cNvPr>
          <p:cNvPicPr>
            <a:picLocks noChangeAspect="1"/>
          </p:cNvPicPr>
          <p:nvPr/>
        </p:nvPicPr>
        <p:blipFill>
          <a:blip r:embed="rId5"/>
          <a:stretch>
            <a:fillRect/>
          </a:stretch>
        </p:blipFill>
        <p:spPr>
          <a:xfrm>
            <a:off x="9155119" y="1661010"/>
            <a:ext cx="3036881" cy="1503979"/>
          </a:xfrm>
          <a:prstGeom prst="rect">
            <a:avLst/>
          </a:prstGeom>
        </p:spPr>
      </p:pic>
      <p:pic>
        <p:nvPicPr>
          <p:cNvPr id="5" name="Picture 4">
            <a:extLst>
              <a:ext uri="{FF2B5EF4-FFF2-40B4-BE49-F238E27FC236}">
                <a16:creationId xmlns:a16="http://schemas.microsoft.com/office/drawing/2014/main" id="{FEDE83B1-5894-6222-8C0A-8DE2B942C2E5}"/>
              </a:ext>
            </a:extLst>
          </p:cNvPr>
          <p:cNvPicPr>
            <a:picLocks noChangeAspect="1"/>
          </p:cNvPicPr>
          <p:nvPr/>
        </p:nvPicPr>
        <p:blipFill>
          <a:blip r:embed="rId6"/>
          <a:stretch>
            <a:fillRect/>
          </a:stretch>
        </p:blipFill>
        <p:spPr>
          <a:xfrm>
            <a:off x="5424011" y="5005285"/>
            <a:ext cx="3375977" cy="1361644"/>
          </a:xfrm>
          <a:prstGeom prst="rect">
            <a:avLst/>
          </a:prstGeom>
        </p:spPr>
      </p:pic>
      <p:pic>
        <p:nvPicPr>
          <p:cNvPr id="6" name="Picture 5">
            <a:extLst>
              <a:ext uri="{FF2B5EF4-FFF2-40B4-BE49-F238E27FC236}">
                <a16:creationId xmlns:a16="http://schemas.microsoft.com/office/drawing/2014/main" id="{2C7F44E1-B108-0010-C275-1CA27BEBDC7E}"/>
              </a:ext>
            </a:extLst>
          </p:cNvPr>
          <p:cNvPicPr>
            <a:picLocks noChangeAspect="1"/>
          </p:cNvPicPr>
          <p:nvPr/>
        </p:nvPicPr>
        <p:blipFill>
          <a:blip r:embed="rId7"/>
          <a:stretch>
            <a:fillRect/>
          </a:stretch>
        </p:blipFill>
        <p:spPr>
          <a:xfrm>
            <a:off x="2020252" y="4832350"/>
            <a:ext cx="2543175" cy="1800225"/>
          </a:xfrm>
          <a:prstGeom prst="rect">
            <a:avLst/>
          </a:prstGeom>
        </p:spPr>
      </p:pic>
      <p:pic>
        <p:nvPicPr>
          <p:cNvPr id="7" name="Picture 6">
            <a:extLst>
              <a:ext uri="{FF2B5EF4-FFF2-40B4-BE49-F238E27FC236}">
                <a16:creationId xmlns:a16="http://schemas.microsoft.com/office/drawing/2014/main" id="{27A6F2FA-2DFC-BCA1-9DE1-8E5732184900}"/>
              </a:ext>
            </a:extLst>
          </p:cNvPr>
          <p:cNvPicPr>
            <a:picLocks noChangeAspect="1"/>
          </p:cNvPicPr>
          <p:nvPr/>
        </p:nvPicPr>
        <p:blipFill>
          <a:blip r:embed="rId8"/>
          <a:stretch>
            <a:fillRect/>
          </a:stretch>
        </p:blipFill>
        <p:spPr>
          <a:xfrm>
            <a:off x="9501188" y="4055110"/>
            <a:ext cx="1800225" cy="2543175"/>
          </a:xfrm>
          <a:prstGeom prst="rect">
            <a:avLst/>
          </a:prstGeom>
        </p:spPr>
      </p:pic>
      <p:pic>
        <p:nvPicPr>
          <p:cNvPr id="8" name="Picture 7">
            <a:extLst>
              <a:ext uri="{FF2B5EF4-FFF2-40B4-BE49-F238E27FC236}">
                <a16:creationId xmlns:a16="http://schemas.microsoft.com/office/drawing/2014/main" id="{217AEDB8-AAAA-3505-54D6-DBF67C52541F}"/>
              </a:ext>
            </a:extLst>
          </p:cNvPr>
          <p:cNvPicPr>
            <a:picLocks noChangeAspect="1"/>
          </p:cNvPicPr>
          <p:nvPr/>
        </p:nvPicPr>
        <p:blipFill>
          <a:blip r:embed="rId9"/>
          <a:stretch>
            <a:fillRect/>
          </a:stretch>
        </p:blipFill>
        <p:spPr>
          <a:xfrm>
            <a:off x="542310" y="813970"/>
            <a:ext cx="1843385" cy="2607219"/>
          </a:xfrm>
          <a:prstGeom prst="rect">
            <a:avLst/>
          </a:prstGeom>
        </p:spPr>
      </p:pic>
      <p:pic>
        <p:nvPicPr>
          <p:cNvPr id="10" name="Picture 9" descr="Text&#10;&#10;Description automatically generated">
            <a:extLst>
              <a:ext uri="{FF2B5EF4-FFF2-40B4-BE49-F238E27FC236}">
                <a16:creationId xmlns:a16="http://schemas.microsoft.com/office/drawing/2014/main" id="{D2C79EB8-C2F4-244D-D416-C90EA237F38B}"/>
              </a:ext>
            </a:extLst>
          </p:cNvPr>
          <p:cNvPicPr>
            <a:picLocks noChangeAspect="1"/>
          </p:cNvPicPr>
          <p:nvPr/>
        </p:nvPicPr>
        <p:blipFill rotWithShape="1">
          <a:blip r:embed="rId10">
            <a:extLst>
              <a:ext uri="{28A0092B-C50C-407E-A947-70E740481C1C}">
                <a14:useLocalDpi xmlns:a14="http://schemas.microsoft.com/office/drawing/2010/main" val="0"/>
              </a:ext>
            </a:extLst>
          </a:blip>
          <a:srcRect l="14110" t="33778" r="26002" b="57629"/>
          <a:stretch/>
        </p:blipFill>
        <p:spPr>
          <a:xfrm>
            <a:off x="6534160" y="875163"/>
            <a:ext cx="5476240" cy="589280"/>
          </a:xfrm>
          <a:prstGeom prst="rect">
            <a:avLst/>
          </a:prstGeom>
        </p:spPr>
      </p:pic>
      <p:pic>
        <p:nvPicPr>
          <p:cNvPr id="11" name="Picture 10">
            <a:extLst>
              <a:ext uri="{FF2B5EF4-FFF2-40B4-BE49-F238E27FC236}">
                <a16:creationId xmlns:a16="http://schemas.microsoft.com/office/drawing/2014/main" id="{F666C040-5FD6-4460-BB67-16817CB1E276}"/>
              </a:ext>
            </a:extLst>
          </p:cNvPr>
          <p:cNvPicPr>
            <a:picLocks noChangeAspect="1"/>
          </p:cNvPicPr>
          <p:nvPr/>
        </p:nvPicPr>
        <p:blipFill>
          <a:blip r:embed="rId11"/>
          <a:stretch>
            <a:fillRect/>
          </a:stretch>
        </p:blipFill>
        <p:spPr>
          <a:xfrm>
            <a:off x="6888198" y="2080621"/>
            <a:ext cx="1800225" cy="2543175"/>
          </a:xfrm>
          <a:prstGeom prst="rect">
            <a:avLst/>
          </a:prstGeom>
        </p:spPr>
      </p:pic>
      <p:pic>
        <p:nvPicPr>
          <p:cNvPr id="13" name="Audio 12">
            <a:hlinkClick r:id="" action="ppaction://media"/>
            <a:extLst>
              <a:ext uri="{FF2B5EF4-FFF2-40B4-BE49-F238E27FC236}">
                <a16:creationId xmlns:a16="http://schemas.microsoft.com/office/drawing/2014/main" id="{C9F88789-80DF-8583-A7AF-08AA29F2FE19}"/>
              </a:ext>
            </a:extLst>
          </p:cNvPr>
          <p:cNvPicPr>
            <a:picLocks noChangeAspect="1"/>
          </p:cNvPicPr>
          <p:nvPr>
            <a:audioFile r:link="rId2"/>
            <p:extLst>
              <p:ext uri="{DAA4B4D4-6D71-4841-9C94-3DE7FCFB9230}">
                <p14:media xmlns:p14="http://schemas.microsoft.com/office/powerpoint/2010/main" r:embed="rId1"/>
              </p:ext>
            </p:extLst>
          </p:nvPr>
        </p:nvPicPr>
        <p:blipFill>
          <a:blip r:embed="rId12"/>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137551982"/>
      </p:ext>
    </p:extLst>
  </p:cSld>
  <p:clrMapOvr>
    <a:masterClrMapping/>
  </p:clrMapOvr>
  <mc:AlternateContent xmlns:mc="http://schemas.openxmlformats.org/markup-compatibility/2006">
    <mc:Choice xmlns:p14="http://schemas.microsoft.com/office/powerpoint/2010/main" Requires="p14">
      <p:transition spd="slow" p14:dur="2000" advTm="109757"/>
    </mc:Choice>
    <mc:Fallback>
      <p:transition spd="slow" advTm="1097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4AE1A-0BF0-3CFD-E1F3-A400478DBA92}"/>
              </a:ext>
            </a:extLst>
          </p:cNvPr>
          <p:cNvSpPr>
            <a:spLocks noGrp="1"/>
          </p:cNvSpPr>
          <p:nvPr>
            <p:ph type="ctrTitle"/>
          </p:nvPr>
        </p:nvSpPr>
        <p:spPr>
          <a:xfrm>
            <a:off x="2333615" y="369870"/>
            <a:ext cx="8915399" cy="1026058"/>
          </a:xfrm>
        </p:spPr>
        <p:txBody>
          <a:bodyPr/>
          <a:lstStyle/>
          <a:p>
            <a:r>
              <a:rPr lang="en-GB" dirty="0"/>
              <a:t>New D.Os/Trackers</a:t>
            </a:r>
          </a:p>
        </p:txBody>
      </p:sp>
      <p:sp>
        <p:nvSpPr>
          <p:cNvPr id="3" name="Subtitle 2">
            <a:extLst>
              <a:ext uri="{FF2B5EF4-FFF2-40B4-BE49-F238E27FC236}">
                <a16:creationId xmlns:a16="http://schemas.microsoft.com/office/drawing/2014/main" id="{1ADE362B-8686-7620-F7E3-E01E45545F43}"/>
              </a:ext>
            </a:extLst>
          </p:cNvPr>
          <p:cNvSpPr>
            <a:spLocks noGrp="1"/>
          </p:cNvSpPr>
          <p:nvPr>
            <p:ph type="subTitle" idx="1"/>
          </p:nvPr>
        </p:nvSpPr>
        <p:spPr>
          <a:xfrm>
            <a:off x="2260440" y="1808148"/>
            <a:ext cx="8915399" cy="1925652"/>
          </a:xfrm>
        </p:spPr>
        <p:txBody>
          <a:bodyPr>
            <a:normAutofit/>
          </a:bodyPr>
          <a:lstStyle/>
          <a:p>
            <a:r>
              <a:rPr lang="en-GB" dirty="0"/>
              <a:t>How we are incorporating these in to our garden plans? </a:t>
            </a:r>
          </a:p>
          <a:p>
            <a:pPr marL="285750" indent="-285750">
              <a:buFont typeface="Arial" panose="020B0604020202020204" pitchFamily="34" charset="0"/>
              <a:buChar char="•"/>
            </a:pPr>
            <a:r>
              <a:rPr lang="en-GB" dirty="0"/>
              <a:t>Developmental overviews  </a:t>
            </a:r>
          </a:p>
          <a:p>
            <a:pPr marL="285750" indent="-285750">
              <a:buFont typeface="Arial" panose="020B0604020202020204" pitchFamily="34" charset="0"/>
              <a:buChar char="•"/>
            </a:pPr>
            <a:r>
              <a:rPr lang="en-GB" dirty="0"/>
              <a:t>Trackers </a:t>
            </a:r>
          </a:p>
          <a:p>
            <a:pPr marL="285750" indent="-285750">
              <a:buFont typeface="Arial" panose="020B0604020202020204" pitchFamily="34" charset="0"/>
              <a:buChar char="•"/>
            </a:pPr>
            <a:endParaRPr lang="en-GB" dirty="0"/>
          </a:p>
        </p:txBody>
      </p:sp>
      <p:pic>
        <p:nvPicPr>
          <p:cNvPr id="6" name="Picture 5" descr="Graphical user interface&#10;&#10;Description automatically generated with medium confidence">
            <a:extLst>
              <a:ext uri="{FF2B5EF4-FFF2-40B4-BE49-F238E27FC236}">
                <a16:creationId xmlns:a16="http://schemas.microsoft.com/office/drawing/2014/main" id="{8F9D247C-0433-6F4E-15FD-6397920C2D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9188" y="3871624"/>
            <a:ext cx="3313854" cy="2485390"/>
          </a:xfrm>
          <a:prstGeom prst="rect">
            <a:avLst/>
          </a:prstGeom>
        </p:spPr>
      </p:pic>
      <p:pic>
        <p:nvPicPr>
          <p:cNvPr id="8" name="Picture 7" descr="Table&#10;&#10;Description automatically generated">
            <a:extLst>
              <a:ext uri="{FF2B5EF4-FFF2-40B4-BE49-F238E27FC236}">
                <a16:creationId xmlns:a16="http://schemas.microsoft.com/office/drawing/2014/main" id="{736E71B7-F2E0-FA67-690D-15786136A45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39073" y="3871624"/>
            <a:ext cx="3313854" cy="2485390"/>
          </a:xfrm>
          <a:prstGeom prst="rect">
            <a:avLst/>
          </a:prstGeom>
        </p:spPr>
      </p:pic>
      <p:pic>
        <p:nvPicPr>
          <p:cNvPr id="7" name="Picture 6" descr="Calendar&#10;&#10;Description automatically generated with medium confidence">
            <a:extLst>
              <a:ext uri="{FF2B5EF4-FFF2-40B4-BE49-F238E27FC236}">
                <a16:creationId xmlns:a16="http://schemas.microsoft.com/office/drawing/2014/main" id="{71B7F6F7-0F15-108B-F400-09DA8ECAAC4E}"/>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8198958" y="3776238"/>
            <a:ext cx="3568215" cy="2676161"/>
          </a:xfrm>
          <a:prstGeom prst="rect">
            <a:avLst/>
          </a:prstGeom>
        </p:spPr>
      </p:pic>
      <p:pic>
        <p:nvPicPr>
          <p:cNvPr id="5" name="Picture 4" descr="Text&#10;&#10;Description automatically generated">
            <a:extLst>
              <a:ext uri="{FF2B5EF4-FFF2-40B4-BE49-F238E27FC236}">
                <a16:creationId xmlns:a16="http://schemas.microsoft.com/office/drawing/2014/main" id="{0BA90BBC-26F3-67C5-43A0-95D83E07F33F}"/>
              </a:ext>
            </a:extLst>
          </p:cNvPr>
          <p:cNvPicPr>
            <a:picLocks noChangeAspect="1"/>
          </p:cNvPicPr>
          <p:nvPr/>
        </p:nvPicPr>
        <p:blipFill rotWithShape="1">
          <a:blip r:embed="rId8">
            <a:extLst>
              <a:ext uri="{28A0092B-C50C-407E-A947-70E740481C1C}">
                <a14:useLocalDpi xmlns:a14="http://schemas.microsoft.com/office/drawing/2010/main" val="0"/>
              </a:ext>
            </a:extLst>
          </a:blip>
          <a:srcRect l="15555" t="46222" r="15112" b="42222"/>
          <a:stretch/>
        </p:blipFill>
        <p:spPr>
          <a:xfrm>
            <a:off x="3119120" y="2986376"/>
            <a:ext cx="6339840" cy="792480"/>
          </a:xfrm>
          <a:prstGeom prst="rect">
            <a:avLst/>
          </a:prstGeom>
        </p:spPr>
      </p:pic>
      <p:pic>
        <p:nvPicPr>
          <p:cNvPr id="11" name="Audio 10">
            <a:hlinkClick r:id="" action="ppaction://media"/>
            <a:extLst>
              <a:ext uri="{FF2B5EF4-FFF2-40B4-BE49-F238E27FC236}">
                <a16:creationId xmlns:a16="http://schemas.microsoft.com/office/drawing/2014/main" id="{7E34F3ED-617B-92A0-5393-962CF6EF8E06}"/>
              </a:ext>
            </a:extLst>
          </p:cNvPr>
          <p:cNvPicPr>
            <a:picLocks noChangeAspect="1"/>
          </p:cNvPicPr>
          <p:nvPr>
            <a:audioFile r:link="rId2"/>
            <p:extLst>
              <p:ext uri="{DAA4B4D4-6D71-4841-9C94-3DE7FCFB9230}">
                <p14:media xmlns:p14="http://schemas.microsoft.com/office/powerpoint/2010/main" r:embed="rId1"/>
              </p:ext>
            </p:extLst>
          </p:nvPr>
        </p:nvPicPr>
        <p:blipFill>
          <a:blip r:embed="rId9"/>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026555514"/>
      </p:ext>
    </p:extLst>
  </p:cSld>
  <p:clrMapOvr>
    <a:masterClrMapping/>
  </p:clrMapOvr>
  <mc:AlternateContent xmlns:mc="http://schemas.openxmlformats.org/markup-compatibility/2006">
    <mc:Choice xmlns:p14="http://schemas.microsoft.com/office/powerpoint/2010/main" Requires="p14">
      <p:transition spd="slow" p14:dur="2000" advTm="46147"/>
    </mc:Choice>
    <mc:Fallback>
      <p:transition spd="slow" advTm="461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TM03457510[[fn=Savon]]</Template>
  <TotalTime>1646</TotalTime>
  <Words>2791</Words>
  <Application>Microsoft Office PowerPoint</Application>
  <PresentationFormat>Widescreen</PresentationFormat>
  <Paragraphs>180</Paragraphs>
  <Slides>22</Slides>
  <Notes>22</Notes>
  <HiddenSlides>0</HiddenSlides>
  <MMClips>22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Century Gothic</vt:lpstr>
      <vt:lpstr>Wingdings 3</vt:lpstr>
      <vt:lpstr>Wisp</vt:lpstr>
      <vt:lpstr>Our Nursery</vt:lpstr>
      <vt:lpstr>Benefits of Outdoor Play</vt:lpstr>
      <vt:lpstr>PowerPoint Presentation</vt:lpstr>
      <vt:lpstr>PowerPoint Presentation</vt:lpstr>
      <vt:lpstr>Our staff – Leadership roles  </vt:lpstr>
      <vt:lpstr>5 minute set up Making the set up do-able</vt:lpstr>
      <vt:lpstr>Childrens voice</vt:lpstr>
      <vt:lpstr>Staff Training</vt:lpstr>
      <vt:lpstr>New D.Os/Trackers</vt:lpstr>
      <vt:lpstr>Sections of the garden/layout</vt:lpstr>
      <vt:lpstr>Literacy</vt:lpstr>
      <vt:lpstr>Numeracy</vt:lpstr>
      <vt:lpstr>           Den building </vt:lpstr>
      <vt:lpstr>    Construction</vt:lpstr>
      <vt:lpstr>Physical Challenges</vt:lpstr>
      <vt:lpstr>Messy Play</vt:lpstr>
      <vt:lpstr>The mud kitchen journey</vt:lpstr>
      <vt:lpstr>Parent communication </vt:lpstr>
      <vt:lpstr>How we manage and supervise successfully</vt:lpstr>
      <vt:lpstr>Next Expectations/Analysis</vt:lpstr>
      <vt:lpstr>Questions</vt:lpstr>
      <vt:lpstr>  Thankyou for listening to our presentation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Introductions, Our Nursery</dc:title>
  <dc:creator>Emily Condie</dc:creator>
  <cp:lastModifiedBy>Marie Green</cp:lastModifiedBy>
  <cp:revision>24</cp:revision>
  <cp:lastPrinted>2023-05-17T10:06:55Z</cp:lastPrinted>
  <dcterms:created xsi:type="dcterms:W3CDTF">2023-03-15T09:01:40Z</dcterms:created>
  <dcterms:modified xsi:type="dcterms:W3CDTF">2023-05-17T14:26:23Z</dcterms:modified>
</cp:coreProperties>
</file>